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943" r:id="rId2"/>
  </p:sldMasterIdLst>
  <p:notesMasterIdLst>
    <p:notesMasterId r:id="rId27"/>
  </p:notesMasterIdLst>
  <p:sldIdLst>
    <p:sldId id="276" r:id="rId3"/>
    <p:sldId id="337" r:id="rId4"/>
    <p:sldId id="306" r:id="rId5"/>
    <p:sldId id="335" r:id="rId6"/>
    <p:sldId id="310" r:id="rId7"/>
    <p:sldId id="312" r:id="rId8"/>
    <p:sldId id="330" r:id="rId9"/>
    <p:sldId id="338" r:id="rId10"/>
    <p:sldId id="339" r:id="rId11"/>
    <p:sldId id="340" r:id="rId12"/>
    <p:sldId id="314" r:id="rId13"/>
    <p:sldId id="323" r:id="rId14"/>
    <p:sldId id="317" r:id="rId15"/>
    <p:sldId id="318" r:id="rId16"/>
    <p:sldId id="319" r:id="rId17"/>
    <p:sldId id="324" r:id="rId18"/>
    <p:sldId id="295" r:id="rId19"/>
    <p:sldId id="281" r:id="rId20"/>
    <p:sldId id="301" r:id="rId21"/>
    <p:sldId id="293" r:id="rId22"/>
    <p:sldId id="294" r:id="rId23"/>
    <p:sldId id="304" r:id="rId24"/>
    <p:sldId id="305" r:id="rId25"/>
    <p:sldId id="299" r:id="rId26"/>
  </p:sldIdLst>
  <p:sldSz cx="9144000" cy="6858000" type="screen4x3"/>
  <p:notesSz cx="6858000" cy="9144000"/>
  <p:defaultTextStyle>
    <a:defPPr>
      <a:defRPr lang="en-US"/>
    </a:defPPr>
    <a:lvl1pPr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68313" indent="-111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38213" indent="-238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408113" indent="-365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78013" indent="-492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ABD0"/>
    <a:srgbClr val="73C5DF"/>
    <a:srgbClr val="6CB22C"/>
    <a:srgbClr val="96D75B"/>
    <a:srgbClr val="FF3B3B"/>
    <a:srgbClr val="FF5050"/>
    <a:srgbClr val="FE4D2A"/>
    <a:srgbClr val="FFD03B"/>
    <a:srgbClr val="FDF04D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413" autoAdjust="0"/>
  </p:normalViewPr>
  <p:slideViewPr>
    <p:cSldViewPr snapToGrid="0" snapToObjects="1">
      <p:cViewPr varScale="1">
        <p:scale>
          <a:sx n="104" d="100"/>
          <a:sy n="104" d="100"/>
        </p:scale>
        <p:origin x="-18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pPr>
            <a:r>
              <a:rPr lang="lv-LV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77. IKP uz vienu iedzīvotāju pēc pirktspējas paritātes līmeņa</a:t>
            </a:r>
          </a:p>
        </c:rich>
      </c:tx>
      <c:layout>
        <c:manualLayout>
          <c:xMode val="edge"/>
          <c:yMode val="edge"/>
          <c:x val="0.22751121286238246"/>
          <c:y val="2.643006245245104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257807494257866"/>
          <c:y val="0.19206671746676826"/>
          <c:w val="0.77355286489432129"/>
          <c:h val="0.48248286233297144"/>
        </c:manualLayout>
      </c:layout>
      <c:lineChart>
        <c:grouping val="standard"/>
        <c:varyColors val="0"/>
        <c:ser>
          <c:idx val="1"/>
          <c:order val="0"/>
          <c:tx>
            <c:strRef>
              <c:f>'@77S'!$A$5</c:f>
              <c:strCache>
                <c:ptCount val="1"/>
                <c:pt idx="0">
                  <c:v>Nīderlande (ES augstākais)</c:v>
                </c:pt>
              </c:strCache>
            </c:strRef>
          </c:tx>
          <c:spPr>
            <a:ln w="19050">
              <a:solidFill>
                <a:srgbClr val="FFC000"/>
              </a:solidFill>
            </a:ln>
          </c:spPr>
          <c:marker>
            <c:symbol val="none"/>
          </c:marker>
          <c:cat>
            <c:strRef>
              <c:f>'@77S'!$B$4:$R$4</c:f>
              <c:strCach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6">
                  <c:v>2020</c:v>
                </c:pt>
              </c:strCache>
            </c:strRef>
          </c:cat>
          <c:val>
            <c:numRef>
              <c:f>'@77S'!$B$5:$O$5</c:f>
              <c:numCache>
                <c:formatCode>General</c:formatCode>
                <c:ptCount val="14"/>
                <c:pt idx="0">
                  <c:v>133</c:v>
                </c:pt>
                <c:pt idx="1">
                  <c:v>133</c:v>
                </c:pt>
                <c:pt idx="2">
                  <c:v>135</c:v>
                </c:pt>
                <c:pt idx="3">
                  <c:v>136</c:v>
                </c:pt>
                <c:pt idx="4">
                  <c:v>139</c:v>
                </c:pt>
                <c:pt idx="5">
                  <c:v>137</c:v>
                </c:pt>
                <c:pt idx="6">
                  <c:v>135</c:v>
                </c:pt>
                <c:pt idx="7">
                  <c:v>135</c:v>
                </c:pt>
                <c:pt idx="8">
                  <c:v>132</c:v>
                </c:pt>
                <c:pt idx="9">
                  <c:v>131</c:v>
                </c:pt>
                <c:pt idx="10">
                  <c:v>131</c:v>
                </c:pt>
                <c:pt idx="11">
                  <c:v>128</c:v>
                </c:pt>
                <c:pt idx="12">
                  <c:v>128</c:v>
                </c:pt>
                <c:pt idx="13">
                  <c:v>128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7C3-4D74-9AF6-A0ACEE11FAC5}"/>
            </c:ext>
          </c:extLst>
        </c:ser>
        <c:ser>
          <c:idx val="2"/>
          <c:order val="1"/>
          <c:tx>
            <c:strRef>
              <c:f>'@77S'!$A$6</c:f>
              <c:strCache>
                <c:ptCount val="1"/>
                <c:pt idx="0">
                  <c:v>ES vidēji (EU28=100)</c:v>
                </c:pt>
              </c:strCache>
            </c:strRef>
          </c:tx>
          <c:spPr>
            <a:ln w="19050">
              <a:solidFill>
                <a:sysClr val="window" lastClr="FFFFFF">
                  <a:lumMod val="65000"/>
                </a:sysClr>
              </a:solidFill>
            </a:ln>
          </c:spPr>
          <c:marker>
            <c:symbol val="none"/>
          </c:marker>
          <c:cat>
            <c:strRef>
              <c:f>'@77S'!$B$4:$R$4</c:f>
              <c:strCach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6">
                  <c:v>2020</c:v>
                </c:pt>
              </c:strCache>
            </c:strRef>
          </c:cat>
          <c:val>
            <c:numRef>
              <c:f>'@77S'!$B$6:$O$6</c:f>
              <c:numCache>
                <c:formatCode>General</c:formatCode>
                <c:ptCount val="1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47C3-4D74-9AF6-A0ACEE11FAC5}"/>
            </c:ext>
          </c:extLst>
        </c:ser>
        <c:ser>
          <c:idx val="3"/>
          <c:order val="2"/>
          <c:tx>
            <c:strRef>
              <c:f>'@77S'!$A$7</c:f>
              <c:strCache>
                <c:ptCount val="1"/>
                <c:pt idx="0">
                  <c:v>Igaunija</c:v>
                </c:pt>
              </c:strCache>
            </c:strRef>
          </c:tx>
          <c:spPr>
            <a:ln w="19050">
              <a:solidFill>
                <a:srgbClr val="6CB32B"/>
              </a:solidFill>
            </a:ln>
          </c:spPr>
          <c:marker>
            <c:symbol val="none"/>
          </c:marker>
          <c:cat>
            <c:strRef>
              <c:f>'@77S'!$B$4:$R$4</c:f>
              <c:strCach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6">
                  <c:v>2020</c:v>
                </c:pt>
              </c:strCache>
            </c:strRef>
          </c:cat>
          <c:val>
            <c:numRef>
              <c:f>'@77S'!$B$7:$O$7</c:f>
              <c:numCache>
                <c:formatCode>General</c:formatCode>
                <c:ptCount val="14"/>
                <c:pt idx="0">
                  <c:v>55</c:v>
                </c:pt>
                <c:pt idx="1">
                  <c:v>60</c:v>
                </c:pt>
                <c:pt idx="2">
                  <c:v>64</c:v>
                </c:pt>
                <c:pt idx="3">
                  <c:v>69</c:v>
                </c:pt>
                <c:pt idx="4">
                  <c:v>68</c:v>
                </c:pt>
                <c:pt idx="5">
                  <c:v>62</c:v>
                </c:pt>
                <c:pt idx="6">
                  <c:v>63</c:v>
                </c:pt>
                <c:pt idx="7">
                  <c:v>68</c:v>
                </c:pt>
                <c:pt idx="8">
                  <c:v>71</c:v>
                </c:pt>
                <c:pt idx="9">
                  <c:v>73</c:v>
                </c:pt>
                <c:pt idx="10">
                  <c:v>76</c:v>
                </c:pt>
                <c:pt idx="11">
                  <c:v>75</c:v>
                </c:pt>
                <c:pt idx="12">
                  <c:v>74</c:v>
                </c:pt>
                <c:pt idx="13">
                  <c:v>77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47C3-4D74-9AF6-A0ACEE11FAC5}"/>
            </c:ext>
          </c:extLst>
        </c:ser>
        <c:ser>
          <c:idx val="4"/>
          <c:order val="3"/>
          <c:tx>
            <c:strRef>
              <c:f>'@77S'!$A$8</c:f>
              <c:strCache>
                <c:ptCount val="1"/>
                <c:pt idx="0">
                  <c:v>Lietuva</c:v>
                </c:pt>
              </c:strCache>
            </c:strRef>
          </c:tx>
          <c:spPr>
            <a:ln w="19050">
              <a:solidFill>
                <a:srgbClr val="30A8CE"/>
              </a:solidFill>
            </a:ln>
          </c:spPr>
          <c:marker>
            <c:symbol val="none"/>
          </c:marker>
          <c:cat>
            <c:strRef>
              <c:f>'@77S'!$B$4:$R$4</c:f>
              <c:strCach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6">
                  <c:v>2020</c:v>
                </c:pt>
              </c:strCache>
            </c:strRef>
          </c:cat>
          <c:val>
            <c:numRef>
              <c:f>'@77S'!$B$8:$O$8</c:f>
              <c:numCache>
                <c:formatCode>General</c:formatCode>
                <c:ptCount val="14"/>
                <c:pt idx="0">
                  <c:v>50</c:v>
                </c:pt>
                <c:pt idx="1">
                  <c:v>53</c:v>
                </c:pt>
                <c:pt idx="2">
                  <c:v>56</c:v>
                </c:pt>
                <c:pt idx="3">
                  <c:v>61</c:v>
                </c:pt>
                <c:pt idx="4">
                  <c:v>63</c:v>
                </c:pt>
                <c:pt idx="5">
                  <c:v>57</c:v>
                </c:pt>
                <c:pt idx="6">
                  <c:v>60</c:v>
                </c:pt>
                <c:pt idx="7">
                  <c:v>65</c:v>
                </c:pt>
                <c:pt idx="8">
                  <c:v>69</c:v>
                </c:pt>
                <c:pt idx="9">
                  <c:v>73</c:v>
                </c:pt>
                <c:pt idx="10">
                  <c:v>75</c:v>
                </c:pt>
                <c:pt idx="11">
                  <c:v>75</c:v>
                </c:pt>
                <c:pt idx="12">
                  <c:v>75</c:v>
                </c:pt>
                <c:pt idx="13">
                  <c:v>78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47C3-4D74-9AF6-A0ACEE11FAC5}"/>
            </c:ext>
          </c:extLst>
        </c:ser>
        <c:ser>
          <c:idx val="5"/>
          <c:order val="4"/>
          <c:tx>
            <c:strRef>
              <c:f>'@77S'!$A$9</c:f>
              <c:strCache>
                <c:ptCount val="1"/>
                <c:pt idx="0">
                  <c:v>Latvija</c:v>
                </c:pt>
              </c:strCache>
            </c:strRef>
          </c:tx>
          <c:spPr>
            <a:ln>
              <a:solidFill>
                <a:srgbClr val="C0504D">
                  <a:lumMod val="75000"/>
                </a:srgbClr>
              </a:solidFill>
            </a:ln>
          </c:spPr>
          <c:marker>
            <c:spPr>
              <a:solidFill>
                <a:schemeClr val="bg1"/>
              </a:solidFill>
              <a:ln>
                <a:solidFill>
                  <a:srgbClr val="C0504D">
                    <a:lumMod val="75000"/>
                  </a:srgbClr>
                </a:solidFill>
              </a:ln>
            </c:spPr>
          </c:marker>
          <c:dLbls>
            <c:dLbl>
              <c:idx val="1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47C3-4D74-9AF6-A0ACEE11FAC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'@77S'!$B$4:$R$4</c:f>
              <c:strCach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6">
                  <c:v>2020</c:v>
                </c:pt>
              </c:strCache>
            </c:strRef>
          </c:cat>
          <c:val>
            <c:numRef>
              <c:f>'@77S'!$B$9:$O$9</c:f>
              <c:numCache>
                <c:formatCode>General</c:formatCode>
                <c:ptCount val="14"/>
                <c:pt idx="0">
                  <c:v>48</c:v>
                </c:pt>
                <c:pt idx="1">
                  <c:v>51</c:v>
                </c:pt>
                <c:pt idx="2">
                  <c:v>55</c:v>
                </c:pt>
                <c:pt idx="3">
                  <c:v>60</c:v>
                </c:pt>
                <c:pt idx="4">
                  <c:v>60</c:v>
                </c:pt>
                <c:pt idx="5">
                  <c:v>53</c:v>
                </c:pt>
                <c:pt idx="6">
                  <c:v>53</c:v>
                </c:pt>
                <c:pt idx="7">
                  <c:v>57</c:v>
                </c:pt>
                <c:pt idx="8">
                  <c:v>60</c:v>
                </c:pt>
                <c:pt idx="9">
                  <c:v>64</c:v>
                </c:pt>
                <c:pt idx="10">
                  <c:v>64</c:v>
                </c:pt>
                <c:pt idx="11">
                  <c:v>64</c:v>
                </c:pt>
                <c:pt idx="12">
                  <c:v>65</c:v>
                </c:pt>
                <c:pt idx="13">
                  <c:v>67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47C3-4D74-9AF6-A0ACEE11FAC5}"/>
            </c:ext>
          </c:extLst>
        </c:ser>
        <c:ser>
          <c:idx val="6"/>
          <c:order val="5"/>
          <c:tx>
            <c:strRef>
              <c:f>'@77S'!$A$10</c:f>
              <c:strCache>
                <c:ptCount val="1"/>
                <c:pt idx="0">
                  <c:v>Bulgārija (ES zemākais)</c:v>
                </c:pt>
              </c:strCache>
            </c:strRef>
          </c:tx>
          <c:spPr>
            <a:ln w="19050">
              <a:solidFill>
                <a:srgbClr val="8064A2">
                  <a:lumMod val="75000"/>
                </a:srgbClr>
              </a:solidFill>
            </a:ln>
          </c:spPr>
          <c:marker>
            <c:symbol val="none"/>
          </c:marker>
          <c:cat>
            <c:strRef>
              <c:f>'@77S'!$B$4:$R$4</c:f>
              <c:strCach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6">
                  <c:v>2020</c:v>
                </c:pt>
              </c:strCache>
            </c:strRef>
          </c:cat>
          <c:val>
            <c:numRef>
              <c:f>'@77S'!$B$10:$O$10</c:f>
              <c:numCache>
                <c:formatCode>General</c:formatCode>
                <c:ptCount val="14"/>
                <c:pt idx="0">
                  <c:v>34</c:v>
                </c:pt>
                <c:pt idx="1">
                  <c:v>36</c:v>
                </c:pt>
                <c:pt idx="2">
                  <c:v>37</c:v>
                </c:pt>
                <c:pt idx="3">
                  <c:v>40</c:v>
                </c:pt>
                <c:pt idx="4">
                  <c:v>43</c:v>
                </c:pt>
                <c:pt idx="5">
                  <c:v>44</c:v>
                </c:pt>
                <c:pt idx="6">
                  <c:v>43</c:v>
                </c:pt>
                <c:pt idx="7">
                  <c:v>44</c:v>
                </c:pt>
                <c:pt idx="8">
                  <c:v>45</c:v>
                </c:pt>
                <c:pt idx="9">
                  <c:v>45</c:v>
                </c:pt>
                <c:pt idx="10">
                  <c:v>46</c:v>
                </c:pt>
                <c:pt idx="11">
                  <c:v>47</c:v>
                </c:pt>
                <c:pt idx="12">
                  <c:v>48</c:v>
                </c:pt>
                <c:pt idx="13">
                  <c:v>49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47C3-4D74-9AF6-A0ACEE11FAC5}"/>
            </c:ext>
          </c:extLst>
        </c:ser>
        <c:ser>
          <c:idx val="0"/>
          <c:order val="6"/>
          <c:tx>
            <c:strRef>
              <c:f>'@77S'!$A$11</c:f>
              <c:strCache>
                <c:ptCount val="1"/>
                <c:pt idx="0">
                  <c:v>Mērķa vērtība</c:v>
                </c:pt>
              </c:strCache>
            </c:strRef>
          </c:tx>
          <c:spPr>
            <a:ln>
              <a:noFill/>
            </a:ln>
          </c:spPr>
          <c:marker>
            <c:symbol val="square"/>
            <c:size val="7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dPt>
            <c:idx val="16"/>
            <c:marker>
              <c:spPr>
                <a:solidFill>
                  <a:srgbClr val="C0504D">
                    <a:lumMod val="75000"/>
                  </a:srgbClr>
                </a:solidFill>
                <a:ln>
                  <a:solidFill>
                    <a:srgbClr val="C0504D">
                      <a:lumMod val="75000"/>
                    </a:srgbClr>
                  </a:solidFill>
                </a:ln>
              </c:spPr>
            </c:marker>
            <c:bubble3D val="0"/>
            <c:spPr>
              <a:ln>
                <a:solidFill>
                  <a:srgbClr val="C0504D">
                    <a:lumMod val="75000"/>
                  </a:srgbClr>
                </a:solidFill>
              </a:ln>
            </c:spPr>
          </c:dPt>
          <c:dLbls>
            <c:dLbl>
              <c:idx val="10"/>
              <c:layout>
                <c:manualLayout>
                  <c:x val="-1.2450980392156939E-2"/>
                  <c:y val="1.9242424242424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47C3-4D74-9AF6-A0ACEE11FAC5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0"/>
                  <c:y val="1.92424242424242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47C3-4D74-9AF6-A0ACEE11FAC5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-7.6781045751633983E-2"/>
                  <c:y val="-3.52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47C3-4D74-9AF6-A0ACEE11FAC5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5.8104575163398696E-2"/>
                  <c:y val="-3.8484848484848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47C3-4D74-9AF6-A0ACEE11FAC5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-8.3006535947712425E-3"/>
                  <c:y val="2.56565656565656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47C3-4D74-9AF6-A0ACEE11FAC5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-7.8856209150326803E-2"/>
                  <c:y val="-3.8484848484848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47C3-4D74-9AF6-A0ACEE11FAC5}"/>
                </c:ext>
                <c:ext xmlns:c15="http://schemas.microsoft.com/office/drawing/2012/chart" uri="{CE6537A1-D6FC-4f65-9D91-7224C49458BB}"/>
              </c:extLst>
            </c:dLbl>
            <c:dLbl>
              <c:idx val="16"/>
              <c:layout>
                <c:manualLayout>
                  <c:x val="-5.1879084967320264E-2"/>
                  <c:y val="-1.92424242424242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47C3-4D74-9AF6-A0ACEE11FAC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0"/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'@77S'!$B$4:$R$4</c:f>
              <c:strCach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6">
                  <c:v>2020</c:v>
                </c:pt>
              </c:strCache>
            </c:strRef>
          </c:cat>
          <c:val>
            <c:numRef>
              <c:f>'@77S'!$B$11:$R$11</c:f>
              <c:numCache>
                <c:formatCode>General</c:formatCode>
                <c:ptCount val="17"/>
                <c:pt idx="16">
                  <c:v>70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E-47C3-4D74-9AF6-A0ACEE11FA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477632"/>
        <c:axId val="43494400"/>
      </c:lineChart>
      <c:catAx>
        <c:axId val="43477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800" baseline="0"/>
            </a:pPr>
            <a:endParaRPr lang="lv-LV"/>
          </a:p>
        </c:txPr>
        <c:crossAx val="43494400"/>
        <c:crosses val="autoZero"/>
        <c:auto val="1"/>
        <c:lblAlgn val="ctr"/>
        <c:lblOffset val="100"/>
        <c:noMultiLvlLbl val="0"/>
      </c:catAx>
      <c:valAx>
        <c:axId val="4349440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100"/>
                </a:pPr>
                <a:r>
                  <a:rPr lang="en-US" sz="1100"/>
                  <a:t>IKP uz iedzīvotāju, </a:t>
                </a:r>
                <a:r>
                  <a:rPr lang="lv-LV" sz="1100"/>
                  <a:t>% no ES vidējā</a:t>
                </a:r>
                <a:endParaRPr lang="en-US" sz="1100"/>
              </a:p>
            </c:rich>
          </c:tx>
          <c:layout>
            <c:manualLayout>
              <c:xMode val="edge"/>
              <c:yMode val="edge"/>
              <c:x val="2.5120424836601308E-2"/>
              <c:y val="0.21278939393939397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800" baseline="0"/>
            </a:pPr>
            <a:endParaRPr lang="lv-LV"/>
          </a:p>
        </c:txPr>
        <c:crossAx val="43477632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2.0324509803921559E-2"/>
          <c:y val="0.81395267452033615"/>
          <c:w val="0.96557647058823526"/>
          <c:h val="0.1668048858233806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lv-LV" sz="1400" baseline="0" dirty="0"/>
              <a:t>IKP pēc PPS ES dalībvalstīs 2017.gadā</a:t>
            </a:r>
            <a:endParaRPr lang="en-US" sz="1400" baseline="0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'@77S'!$Q$57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ysClr val="window" lastClr="FFFFFF">
                <a:lumMod val="75000"/>
              </a:sysClr>
            </a:solidFill>
          </c:spPr>
          <c:invertIfNegative val="0"/>
          <c:dPt>
            <c:idx val="17"/>
            <c:invertIfNegative val="0"/>
            <c:bubble3D val="0"/>
            <c:spPr>
              <a:solidFill>
                <a:srgbClr val="30A8CE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347-4244-9AA7-2ED2F5D6DE9B}"/>
              </c:ext>
            </c:extLst>
          </c:dPt>
          <c:dPt>
            <c:idx val="18"/>
            <c:invertIfNegative val="0"/>
            <c:bubble3D val="0"/>
            <c:spPr>
              <a:solidFill>
                <a:srgbClr val="6CB32B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347-4244-9AA7-2ED2F5D6DE9B}"/>
              </c:ext>
            </c:extLst>
          </c:dPt>
          <c:dPt>
            <c:idx val="24"/>
            <c:invertIfNegative val="0"/>
            <c:bubble3D val="0"/>
            <c:spPr>
              <a:solidFill>
                <a:srgbClr val="C0504D">
                  <a:lumMod val="75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347-4244-9AA7-2ED2F5D6DE9B}"/>
              </c:ext>
            </c:extLst>
          </c:dPt>
          <c:dLbls>
            <c:dLbl>
              <c:idx val="17"/>
              <c:layout>
                <c:manualLayout>
                  <c:x val="-1.1546996778204947E-3"/>
                  <c:y val="-5.112977791965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347-4244-9AA7-2ED2F5D6DE9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8"/>
              <c:layout>
                <c:manualLayout>
                  <c:x val="0"/>
                  <c:y val="-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347-4244-9AA7-2ED2F5D6DE9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4"/>
              <c:layout>
                <c:manualLayout>
                  <c:x val="6.4724919093851136E-3"/>
                  <c:y val="3.03319195607786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347-4244-9AA7-2ED2F5D6DE9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'@77S'!$P$58:$P$85</c:f>
              <c:strCache>
                <c:ptCount val="28"/>
                <c:pt idx="0">
                  <c:v>LU</c:v>
                </c:pt>
                <c:pt idx="1">
                  <c:v>IE</c:v>
                </c:pt>
                <c:pt idx="2">
                  <c:v>NL</c:v>
                </c:pt>
                <c:pt idx="3">
                  <c:v>AU</c:v>
                </c:pt>
                <c:pt idx="4">
                  <c:v>DK</c:v>
                </c:pt>
                <c:pt idx="5">
                  <c:v>DE</c:v>
                </c:pt>
                <c:pt idx="6">
                  <c:v>SE</c:v>
                </c:pt>
                <c:pt idx="7">
                  <c:v>BE</c:v>
                </c:pt>
                <c:pt idx="8">
                  <c:v>FI</c:v>
                </c:pt>
                <c:pt idx="9">
                  <c:v>UK</c:v>
                </c:pt>
                <c:pt idx="10">
                  <c:v>FR</c:v>
                </c:pt>
                <c:pt idx="11">
                  <c:v>IT</c:v>
                </c:pt>
                <c:pt idx="12">
                  <c:v>MT</c:v>
                </c:pt>
                <c:pt idx="13">
                  <c:v>ES</c:v>
                </c:pt>
                <c:pt idx="14">
                  <c:v>CZ</c:v>
                </c:pt>
                <c:pt idx="15">
                  <c:v>SL</c:v>
                </c:pt>
                <c:pt idx="16">
                  <c:v>CY</c:v>
                </c:pt>
                <c:pt idx="17">
                  <c:v>LT</c:v>
                </c:pt>
                <c:pt idx="18">
                  <c:v>EE</c:v>
                </c:pt>
                <c:pt idx="19">
                  <c:v>PT</c:v>
                </c:pt>
                <c:pt idx="20">
                  <c:v>SK</c:v>
                </c:pt>
                <c:pt idx="21">
                  <c:v>PL</c:v>
                </c:pt>
                <c:pt idx="22">
                  <c:v>HU</c:v>
                </c:pt>
                <c:pt idx="23">
                  <c:v>GR</c:v>
                </c:pt>
                <c:pt idx="24">
                  <c:v>LV</c:v>
                </c:pt>
                <c:pt idx="25">
                  <c:v>RO</c:v>
                </c:pt>
                <c:pt idx="26">
                  <c:v>CR</c:v>
                </c:pt>
                <c:pt idx="27">
                  <c:v>BG</c:v>
                </c:pt>
              </c:strCache>
            </c:strRef>
          </c:cat>
          <c:val>
            <c:numRef>
              <c:f>'@77S'!$Q$58:$Q$85</c:f>
              <c:numCache>
                <c:formatCode>General</c:formatCode>
                <c:ptCount val="28"/>
                <c:pt idx="0">
                  <c:v>253</c:v>
                </c:pt>
                <c:pt idx="1">
                  <c:v>184</c:v>
                </c:pt>
                <c:pt idx="2">
                  <c:v>128</c:v>
                </c:pt>
                <c:pt idx="3">
                  <c:v>128</c:v>
                </c:pt>
                <c:pt idx="4">
                  <c:v>125</c:v>
                </c:pt>
                <c:pt idx="5">
                  <c:v>123</c:v>
                </c:pt>
                <c:pt idx="6">
                  <c:v>122</c:v>
                </c:pt>
                <c:pt idx="7">
                  <c:v>117</c:v>
                </c:pt>
                <c:pt idx="8">
                  <c:v>109</c:v>
                </c:pt>
                <c:pt idx="9">
                  <c:v>105</c:v>
                </c:pt>
                <c:pt idx="10">
                  <c:v>104</c:v>
                </c:pt>
                <c:pt idx="11">
                  <c:v>96</c:v>
                </c:pt>
                <c:pt idx="12">
                  <c:v>96</c:v>
                </c:pt>
                <c:pt idx="13">
                  <c:v>92</c:v>
                </c:pt>
                <c:pt idx="14">
                  <c:v>89</c:v>
                </c:pt>
                <c:pt idx="15">
                  <c:v>85</c:v>
                </c:pt>
                <c:pt idx="16">
                  <c:v>84</c:v>
                </c:pt>
                <c:pt idx="17">
                  <c:v>78</c:v>
                </c:pt>
                <c:pt idx="18">
                  <c:v>77</c:v>
                </c:pt>
                <c:pt idx="19">
                  <c:v>77</c:v>
                </c:pt>
                <c:pt idx="20">
                  <c:v>77</c:v>
                </c:pt>
                <c:pt idx="21">
                  <c:v>70</c:v>
                </c:pt>
                <c:pt idx="22">
                  <c:v>68</c:v>
                </c:pt>
                <c:pt idx="23">
                  <c:v>67</c:v>
                </c:pt>
                <c:pt idx="24">
                  <c:v>67</c:v>
                </c:pt>
                <c:pt idx="25">
                  <c:v>63</c:v>
                </c:pt>
                <c:pt idx="26">
                  <c:v>61</c:v>
                </c:pt>
                <c:pt idx="27">
                  <c:v>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347-4244-9AA7-2ED2F5D6DE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8974848"/>
        <c:axId val="108976384"/>
      </c:barChart>
      <c:catAx>
        <c:axId val="1089748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lv-LV"/>
          </a:p>
        </c:txPr>
        <c:crossAx val="108976384"/>
        <c:crosses val="autoZero"/>
        <c:auto val="1"/>
        <c:lblAlgn val="ctr"/>
        <c:lblOffset val="100"/>
        <c:noMultiLvlLbl val="0"/>
      </c:catAx>
      <c:valAx>
        <c:axId val="1089763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089748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800" baseline="0"/>
      </a:pPr>
      <a:endParaRPr lang="lv-LV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pPr>
            <a:r>
              <a:rPr lang="lv-LV" sz="1200">
                <a:solidFill>
                  <a:schemeClr val="tx1">
                    <a:lumMod val="85000"/>
                    <a:lumOff val="15000"/>
                  </a:schemeClr>
                </a:solidFill>
              </a:rPr>
              <a:t>IKP uz iedzīvotāju </a:t>
            </a: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</a:rPr>
              <a:t>faktiskajās cenās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6.3180734793271187E-2"/>
          <c:y val="0.2618873918715432"/>
          <c:w val="0.88483559905121267"/>
          <c:h val="0.613803066948899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IKG10_010!$C$4</c:f>
              <c:strCache>
                <c:ptCount val="1"/>
                <c:pt idx="0">
                  <c:v>faktiskajās cenās</c:v>
                </c:pt>
              </c:strCache>
            </c:strRef>
          </c:tx>
          <c:spPr>
            <a:solidFill>
              <a:sysClr val="window" lastClr="FFFFFF">
                <a:lumMod val="75000"/>
              </a:sysClr>
            </a:solidFill>
          </c:spPr>
          <c:invertIfNegative val="0"/>
          <c:dLbls>
            <c:dLbl>
              <c:idx val="0"/>
              <c:layout>
                <c:manualLayout>
                  <c:x val="4.3763676148796497E-3"/>
                  <c:y val="-0.106496272630457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4E6-486E-92B0-88B698475FA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8.36756427810740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4E6-486E-92B0-88B698475FA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4.5641259698767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4E6-486E-92B0-88B698475FA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"/>
                  <c:y val="-9.88893960139966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4E6-486E-92B0-88B698475FA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1.4587892049598833E-3"/>
                  <c:y val="-7.60687661646128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34E6-486E-92B0-88B698475FA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0"/>
                  <c:y val="-6.08550129316902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4E6-486E-92B0-88B698475FA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>
                <c:manualLayout>
                  <c:x val="-1.4587892049598833E-3"/>
                  <c:y val="-0.114103149246919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34E6-486E-92B0-88B698475FA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>
                <c:manualLayout>
                  <c:x val="1.4587892049598833E-3"/>
                  <c:y val="-7.60687661646128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34E6-486E-92B0-88B698475FA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IKG10_010!$B$5:$B$22</c:f>
              <c:strCache>
                <c:ptCount val="18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</c:strCache>
            </c:strRef>
          </c:cat>
          <c:val>
            <c:numRef>
              <c:f>IKG10_010!$C$5:$C$22</c:f>
              <c:numCache>
                <c:formatCode>0</c:formatCode>
                <c:ptCount val="18"/>
                <c:pt idx="0">
                  <c:v>2893</c:v>
                </c:pt>
                <c:pt idx="1">
                  <c:v>3191</c:v>
                </c:pt>
                <c:pt idx="2">
                  <c:v>3634</c:v>
                </c:pt>
                <c:pt idx="3">
                  <c:v>4175</c:v>
                </c:pt>
                <c:pt idx="4">
                  <c:v>4882</c:v>
                </c:pt>
                <c:pt idx="5">
                  <c:v>6074</c:v>
                </c:pt>
                <c:pt idx="6">
                  <c:v>7708</c:v>
                </c:pt>
                <c:pt idx="7">
                  <c:v>10264</c:v>
                </c:pt>
                <c:pt idx="8">
                  <c:v>11182</c:v>
                </c:pt>
                <c:pt idx="9">
                  <c:v>8789</c:v>
                </c:pt>
                <c:pt idx="10">
                  <c:v>8553</c:v>
                </c:pt>
                <c:pt idx="11">
                  <c:v>9861</c:v>
                </c:pt>
                <c:pt idx="12">
                  <c:v>10762</c:v>
                </c:pt>
                <c:pt idx="13">
                  <c:v>11321</c:v>
                </c:pt>
                <c:pt idx="14">
                  <c:v>11843</c:v>
                </c:pt>
                <c:pt idx="15">
                  <c:v>12300</c:v>
                </c:pt>
                <c:pt idx="16">
                  <c:v>12779</c:v>
                </c:pt>
                <c:pt idx="17">
                  <c:v>13926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4E6-486E-92B0-88B698475F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835008"/>
        <c:axId val="111836544"/>
      </c:barChart>
      <c:catAx>
        <c:axId val="1118350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pPr>
            <a:endParaRPr lang="lv-LV"/>
          </a:p>
        </c:txPr>
        <c:crossAx val="111836544"/>
        <c:crosses val="autoZero"/>
        <c:auto val="1"/>
        <c:lblAlgn val="ctr"/>
        <c:lblOffset val="100"/>
        <c:noMultiLvlLbl val="0"/>
      </c:catAx>
      <c:valAx>
        <c:axId val="111836544"/>
        <c:scaling>
          <c:orientation val="minMax"/>
        </c:scaling>
        <c:delete val="0"/>
        <c:axPos val="l"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9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pPr>
            <a:endParaRPr lang="lv-LV"/>
          </a:p>
        </c:txPr>
        <c:crossAx val="11183500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pPr>
            <a:r>
              <a:rPr lang="lv-LV" sz="1400">
                <a:solidFill>
                  <a:schemeClr val="tx1">
                    <a:lumMod val="85000"/>
                    <a:lumOff val="15000"/>
                  </a:schemeClr>
                </a:solidFill>
              </a:rPr>
              <a:t>78. Ienākumu nevienlīdzības S80/S20 kvintiļu attiecības indekss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055031045751634"/>
          <c:y val="0.1192790404040404"/>
          <c:w val="0.85062794117647056"/>
          <c:h val="0.62360113267961836"/>
        </c:manualLayout>
      </c:layout>
      <c:lineChart>
        <c:grouping val="standard"/>
        <c:varyColors val="0"/>
        <c:ser>
          <c:idx val="1"/>
          <c:order val="0"/>
          <c:tx>
            <c:strRef>
              <c:f>'@78S'!$A$5</c:f>
              <c:strCache>
                <c:ptCount val="1"/>
                <c:pt idx="0">
                  <c:v>Grieķija</c:v>
                </c:pt>
              </c:strCache>
            </c:strRef>
          </c:tx>
          <c:spPr>
            <a:ln w="19050">
              <a:solidFill>
                <a:srgbClr val="8064A2">
                  <a:lumMod val="75000"/>
                </a:srgbClr>
              </a:solidFill>
            </a:ln>
          </c:spPr>
          <c:marker>
            <c:symbol val="none"/>
          </c:marker>
          <c:cat>
            <c:numRef>
              <c:f>'@78S'!$B$3:$S$3</c:f>
              <c:numCache>
                <c:formatCode>General</c:formatCode>
                <c:ptCount val="18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</c:numCache>
            </c:numRef>
          </c:cat>
          <c:val>
            <c:numRef>
              <c:f>'@78S'!$B$5:$P$5</c:f>
              <c:numCache>
                <c:formatCode>General</c:formatCode>
                <c:ptCount val="15"/>
                <c:pt idx="0">
                  <c:v>6.4</c:v>
                </c:pt>
                <c:pt idx="1">
                  <c:v>5.9</c:v>
                </c:pt>
                <c:pt idx="2">
                  <c:v>5.8</c:v>
                </c:pt>
                <c:pt idx="3">
                  <c:v>6.1</c:v>
                </c:pt>
                <c:pt idx="4">
                  <c:v>6</c:v>
                </c:pt>
                <c:pt idx="5">
                  <c:v>5.9</c:v>
                </c:pt>
                <c:pt idx="6">
                  <c:v>5.8</c:v>
                </c:pt>
                <c:pt idx="7">
                  <c:v>5.6</c:v>
                </c:pt>
                <c:pt idx="8">
                  <c:v>6</c:v>
                </c:pt>
                <c:pt idx="9">
                  <c:v>6.6</c:v>
                </c:pt>
                <c:pt idx="10">
                  <c:v>6.6</c:v>
                </c:pt>
                <c:pt idx="11">
                  <c:v>6.5</c:v>
                </c:pt>
                <c:pt idx="12">
                  <c:v>6.5</c:v>
                </c:pt>
                <c:pt idx="13">
                  <c:v>6.6</c:v>
                </c:pt>
                <c:pt idx="14">
                  <c:v>6.1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182-4644-9D72-D76BE2833FEF}"/>
            </c:ext>
          </c:extLst>
        </c:ser>
        <c:ser>
          <c:idx val="2"/>
          <c:order val="1"/>
          <c:tx>
            <c:strRef>
              <c:f>'@78S'!$A$7</c:f>
              <c:strCache>
                <c:ptCount val="1"/>
                <c:pt idx="0">
                  <c:v>Latvija</c:v>
                </c:pt>
              </c:strCache>
            </c:strRef>
          </c:tx>
          <c:spPr>
            <a:ln>
              <a:solidFill>
                <a:srgbClr val="C0504D">
                  <a:lumMod val="75000"/>
                </a:srgbClr>
              </a:solidFill>
            </a:ln>
          </c:spPr>
          <c:marker>
            <c:symbol val="circle"/>
            <c:size val="5"/>
            <c:spPr>
              <a:solidFill>
                <a:sysClr val="window" lastClr="FFFFFF"/>
              </a:solidFill>
              <a:ln>
                <a:solidFill>
                  <a:srgbClr val="C0504D">
                    <a:lumMod val="75000"/>
                  </a:srgbClr>
                </a:solidFill>
              </a:ln>
            </c:spPr>
          </c:marker>
          <c:dLbls>
            <c:dLbl>
              <c:idx val="10"/>
              <c:layout>
                <c:manualLayout>
                  <c:x val="-4.1503267973856213E-3"/>
                  <c:y val="-9.62121212121212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182-4644-9D72-D76BE2833FE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'@78S'!$B$3:$S$3</c:f>
              <c:numCache>
                <c:formatCode>General</c:formatCode>
                <c:ptCount val="18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</c:numCache>
            </c:numRef>
          </c:cat>
          <c:val>
            <c:numRef>
              <c:f>'@78S'!$B$7:$P$7</c:f>
              <c:numCache>
                <c:formatCode>General</c:formatCode>
                <c:ptCount val="15"/>
                <c:pt idx="2">
                  <c:v>6.7</c:v>
                </c:pt>
                <c:pt idx="3">
                  <c:v>7.8</c:v>
                </c:pt>
                <c:pt idx="4">
                  <c:v>6.4</c:v>
                </c:pt>
                <c:pt idx="5">
                  <c:v>7.3</c:v>
                </c:pt>
                <c:pt idx="6">
                  <c:v>7.4</c:v>
                </c:pt>
                <c:pt idx="7">
                  <c:v>6.8</c:v>
                </c:pt>
                <c:pt idx="8">
                  <c:v>6.5</c:v>
                </c:pt>
                <c:pt idx="9">
                  <c:v>6.5</c:v>
                </c:pt>
                <c:pt idx="10">
                  <c:v>6.3</c:v>
                </c:pt>
                <c:pt idx="11">
                  <c:v>6.5</c:v>
                </c:pt>
                <c:pt idx="12">
                  <c:v>6.5</c:v>
                </c:pt>
                <c:pt idx="13">
                  <c:v>6.2</c:v>
                </c:pt>
                <c:pt idx="14">
                  <c:v>6.3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2182-4644-9D72-D76BE2833FEF}"/>
            </c:ext>
          </c:extLst>
        </c:ser>
        <c:ser>
          <c:idx val="3"/>
          <c:order val="2"/>
          <c:tx>
            <c:strRef>
              <c:f>'@78S'!$A$8</c:f>
              <c:strCache>
                <c:ptCount val="1"/>
                <c:pt idx="0">
                  <c:v>Lietuva</c:v>
                </c:pt>
              </c:strCache>
            </c:strRef>
          </c:tx>
          <c:spPr>
            <a:ln w="19050">
              <a:solidFill>
                <a:srgbClr val="30A8CE"/>
              </a:solidFill>
            </a:ln>
          </c:spPr>
          <c:marker>
            <c:symbol val="none"/>
          </c:marker>
          <c:cat>
            <c:numRef>
              <c:f>'@78S'!$B$3:$S$3</c:f>
              <c:numCache>
                <c:formatCode>General</c:formatCode>
                <c:ptCount val="18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</c:numCache>
            </c:numRef>
          </c:cat>
          <c:val>
            <c:numRef>
              <c:f>'@78S'!$B$8:$P$8</c:f>
              <c:numCache>
                <c:formatCode>General</c:formatCode>
                <c:ptCount val="15"/>
                <c:pt idx="2">
                  <c:v>6.9</c:v>
                </c:pt>
                <c:pt idx="3">
                  <c:v>6.3</c:v>
                </c:pt>
                <c:pt idx="4">
                  <c:v>5.9</c:v>
                </c:pt>
                <c:pt idx="5">
                  <c:v>6.1</c:v>
                </c:pt>
                <c:pt idx="6">
                  <c:v>6.4</c:v>
                </c:pt>
                <c:pt idx="7">
                  <c:v>7.3</c:v>
                </c:pt>
                <c:pt idx="8">
                  <c:v>5.8</c:v>
                </c:pt>
                <c:pt idx="9">
                  <c:v>5.3</c:v>
                </c:pt>
                <c:pt idx="10">
                  <c:v>6.1</c:v>
                </c:pt>
                <c:pt idx="11">
                  <c:v>6.1</c:v>
                </c:pt>
                <c:pt idx="12">
                  <c:v>7.5</c:v>
                </c:pt>
                <c:pt idx="13">
                  <c:v>7.1</c:v>
                </c:pt>
                <c:pt idx="14">
                  <c:v>7.3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2182-4644-9D72-D76BE2833FEF}"/>
            </c:ext>
          </c:extLst>
        </c:ser>
        <c:ser>
          <c:idx val="4"/>
          <c:order val="3"/>
          <c:tx>
            <c:strRef>
              <c:f>'@78S'!$A$9</c:f>
              <c:strCache>
                <c:ptCount val="1"/>
                <c:pt idx="0">
                  <c:v>Igaunija</c:v>
                </c:pt>
              </c:strCache>
            </c:strRef>
          </c:tx>
          <c:spPr>
            <a:ln w="19050">
              <a:solidFill>
                <a:srgbClr val="6CB32B"/>
              </a:solidFill>
            </a:ln>
          </c:spPr>
          <c:marker>
            <c:symbol val="none"/>
          </c:marker>
          <c:cat>
            <c:numRef>
              <c:f>'@78S'!$B$3:$S$3</c:f>
              <c:numCache>
                <c:formatCode>General</c:formatCode>
                <c:ptCount val="18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</c:numCache>
            </c:numRef>
          </c:cat>
          <c:val>
            <c:numRef>
              <c:f>'@78S'!$B$9:$P$9</c:f>
              <c:numCache>
                <c:formatCode>General</c:formatCode>
                <c:ptCount val="15"/>
                <c:pt idx="0">
                  <c:v>5.9</c:v>
                </c:pt>
                <c:pt idx="1">
                  <c:v>7.2</c:v>
                </c:pt>
                <c:pt idx="2">
                  <c:v>5.9</c:v>
                </c:pt>
                <c:pt idx="3">
                  <c:v>5.5</c:v>
                </c:pt>
                <c:pt idx="4">
                  <c:v>5.5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5.3</c:v>
                </c:pt>
                <c:pt idx="9">
                  <c:v>5.4</c:v>
                </c:pt>
                <c:pt idx="10">
                  <c:v>5.5</c:v>
                </c:pt>
                <c:pt idx="11">
                  <c:v>6.5</c:v>
                </c:pt>
                <c:pt idx="12">
                  <c:v>6.2</c:v>
                </c:pt>
                <c:pt idx="13">
                  <c:v>5.6</c:v>
                </c:pt>
                <c:pt idx="14">
                  <c:v>5.4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2182-4644-9D72-D76BE2833FEF}"/>
            </c:ext>
          </c:extLst>
        </c:ser>
        <c:ser>
          <c:idx val="5"/>
          <c:order val="4"/>
          <c:tx>
            <c:strRef>
              <c:f>'@78S'!$A$10</c:f>
              <c:strCache>
                <c:ptCount val="1"/>
                <c:pt idx="0">
                  <c:v>ES vidējais</c:v>
                </c:pt>
              </c:strCache>
            </c:strRef>
          </c:tx>
          <c:spPr>
            <a:ln w="19050">
              <a:solidFill>
                <a:sysClr val="window" lastClr="FFFFFF">
                  <a:lumMod val="65000"/>
                </a:sysClr>
              </a:solidFill>
            </a:ln>
          </c:spPr>
          <c:marker>
            <c:symbol val="none"/>
          </c:marker>
          <c:cat>
            <c:numRef>
              <c:f>'@78S'!$B$3:$S$3</c:f>
              <c:numCache>
                <c:formatCode>General</c:formatCode>
                <c:ptCount val="18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</c:numCache>
            </c:numRef>
          </c:cat>
          <c:val>
            <c:numRef>
              <c:f>'@78S'!$B$10:$P$10</c:f>
              <c:numCache>
                <c:formatCode>General</c:formatCode>
                <c:ptCount val="15"/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4.9000000000000004</c:v>
                </c:pt>
                <c:pt idx="7">
                  <c:v>4.9000000000000004</c:v>
                </c:pt>
                <c:pt idx="8">
                  <c:v>5</c:v>
                </c:pt>
                <c:pt idx="9">
                  <c:v>4.9000000000000004</c:v>
                </c:pt>
                <c:pt idx="10">
                  <c:v>5</c:v>
                </c:pt>
                <c:pt idx="11">
                  <c:v>5.2</c:v>
                </c:pt>
                <c:pt idx="12">
                  <c:v>5.2</c:v>
                </c:pt>
                <c:pt idx="13">
                  <c:v>5.2</c:v>
                </c:pt>
                <c:pt idx="14">
                  <c:v>5.0999999999999996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2182-4644-9D72-D76BE2833FEF}"/>
            </c:ext>
          </c:extLst>
        </c:ser>
        <c:ser>
          <c:idx val="6"/>
          <c:order val="5"/>
          <c:tx>
            <c:strRef>
              <c:f>'@78S'!$A$11</c:f>
              <c:strCache>
                <c:ptCount val="1"/>
                <c:pt idx="0">
                  <c:v>Čehija</c:v>
                </c:pt>
              </c:strCache>
            </c:strRef>
          </c:tx>
          <c:spPr>
            <a:ln w="19050">
              <a:solidFill>
                <a:srgbClr val="FFD03B"/>
              </a:solidFill>
            </a:ln>
          </c:spPr>
          <c:marker>
            <c:symbol val="none"/>
          </c:marker>
          <c:cat>
            <c:numRef>
              <c:f>'@78S'!$B$3:$S$3</c:f>
              <c:numCache>
                <c:formatCode>General</c:formatCode>
                <c:ptCount val="18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</c:numCache>
            </c:numRef>
          </c:cat>
          <c:val>
            <c:numRef>
              <c:f>'@78S'!$B$11:$P$11</c:f>
              <c:numCache>
                <c:formatCode>General</c:formatCode>
                <c:ptCount val="15"/>
                <c:pt idx="2">
                  <c:v>3.7</c:v>
                </c:pt>
                <c:pt idx="3">
                  <c:v>3.5</c:v>
                </c:pt>
                <c:pt idx="4">
                  <c:v>3.5</c:v>
                </c:pt>
                <c:pt idx="5">
                  <c:v>3.4</c:v>
                </c:pt>
                <c:pt idx="6">
                  <c:v>3.5</c:v>
                </c:pt>
                <c:pt idx="7">
                  <c:v>3.5</c:v>
                </c:pt>
                <c:pt idx="8">
                  <c:v>3.5</c:v>
                </c:pt>
                <c:pt idx="9">
                  <c:v>3.5</c:v>
                </c:pt>
                <c:pt idx="10">
                  <c:v>3.4</c:v>
                </c:pt>
                <c:pt idx="11">
                  <c:v>3.5</c:v>
                </c:pt>
                <c:pt idx="12">
                  <c:v>3.5</c:v>
                </c:pt>
                <c:pt idx="13">
                  <c:v>3.5</c:v>
                </c:pt>
                <c:pt idx="14">
                  <c:v>3.4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2182-4644-9D72-D76BE2833FEF}"/>
            </c:ext>
          </c:extLst>
        </c:ser>
        <c:ser>
          <c:idx val="0"/>
          <c:order val="6"/>
          <c:tx>
            <c:strRef>
              <c:f>'@78S'!$A$12</c:f>
              <c:strCache>
                <c:ptCount val="1"/>
                <c:pt idx="0">
                  <c:v>Mērķa vērtības</c:v>
                </c:pt>
              </c:strCache>
            </c:strRef>
          </c:tx>
          <c:spPr>
            <a:ln>
              <a:noFill/>
            </a:ln>
          </c:spPr>
          <c:marker>
            <c:symbol val="square"/>
            <c:size val="7"/>
            <c:spPr>
              <a:solidFill>
                <a:srgbClr val="C0504D">
                  <a:lumMod val="75000"/>
                </a:srgbClr>
              </a:solidFill>
              <a:ln>
                <a:noFill/>
              </a:ln>
            </c:spPr>
          </c:marker>
          <c:dLbls>
            <c:dLbl>
              <c:idx val="11"/>
              <c:layout>
                <c:manualLayout>
                  <c:x val="-3.7352941176470589E-2"/>
                  <c:y val="2.88636363636363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2182-4644-9D72-D76BE2833FE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1.2450980392156863E-2"/>
                  <c:y val="-4.8106060606060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2182-4644-9D72-D76BE2833FE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-4.357843137254902E-2"/>
                  <c:y val="2.88636363636363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2182-4644-9D72-D76BE2833FE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-1.0375816993464052E-2"/>
                  <c:y val="-5.1313131313131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2182-4644-9D72-D76BE2833FE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-5.395424836601307E-2"/>
                  <c:y val="3.8484848484848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2182-4644-9D72-D76BE2833FE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>
                <c:manualLayout>
                  <c:x val="-6.2254901960784315E-3"/>
                  <c:y val="-3.8484848484848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2182-4644-9D72-D76BE2833FE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>
                <c:manualLayout>
                  <c:x val="-4.7728758169934639E-2"/>
                  <c:y val="2.88636363636363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2182-4644-9D72-D76BE2833FE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'@78S'!$B$12:$S$12</c:f>
              <c:numCache>
                <c:formatCode>General</c:formatCode>
                <c:ptCount val="18"/>
                <c:pt idx="11">
                  <c:v>6</c:v>
                </c:pt>
                <c:pt idx="12">
                  <c:v>5.8</c:v>
                </c:pt>
                <c:pt idx="13">
                  <c:v>5.6</c:v>
                </c:pt>
                <c:pt idx="14">
                  <c:v>5.4</c:v>
                </c:pt>
                <c:pt idx="15">
                  <c:v>5.2</c:v>
                </c:pt>
                <c:pt idx="16">
                  <c:v>5.0000000000000098</c:v>
                </c:pt>
                <c:pt idx="17">
                  <c:v>4.8000000000000096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E-2182-4644-9D72-D76BE2833F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8167040"/>
        <c:axId val="158181248"/>
      </c:lineChart>
      <c:catAx>
        <c:axId val="15816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58181248"/>
        <c:crosses val="autoZero"/>
        <c:auto val="1"/>
        <c:lblAlgn val="ctr"/>
        <c:lblOffset val="100"/>
        <c:noMultiLvlLbl val="0"/>
      </c:catAx>
      <c:valAx>
        <c:axId val="158181248"/>
        <c:scaling>
          <c:orientation val="minMax"/>
          <c:min val="3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100"/>
                </a:pPr>
                <a:r>
                  <a:rPr lang="en-US" sz="1100"/>
                  <a:t>Indeksa vērtība</a:t>
                </a:r>
              </a:p>
            </c:rich>
          </c:tx>
          <c:layout>
            <c:manualLayout>
              <c:xMode val="edge"/>
              <c:yMode val="edge"/>
              <c:x val="8.7272843608005203E-5"/>
              <c:y val="0.2780459411869694"/>
            </c:manualLayout>
          </c:layout>
          <c:overlay val="0"/>
        </c:title>
        <c:numFmt formatCode="#,##0.0" sourceLinked="0"/>
        <c:majorTickMark val="none"/>
        <c:minorTickMark val="none"/>
        <c:tickLblPos val="nextTo"/>
        <c:crossAx val="158167040"/>
        <c:crosses val="autoZero"/>
        <c:crossBetween val="midCat"/>
        <c:majorUnit val="0.5"/>
      </c:valAx>
    </c:plotArea>
    <c:legend>
      <c:legendPos val="b"/>
      <c:layout>
        <c:manualLayout>
          <c:xMode val="edge"/>
          <c:yMode val="edge"/>
          <c:x val="1.8793954248366E-2"/>
          <c:y val="0.88214419191919191"/>
          <c:w val="0.97071274509803918"/>
          <c:h val="9.8613383838383833E-2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7905074365704287E-2"/>
          <c:y val="0.13936351706036745"/>
          <c:w val="0.89096500437445325"/>
          <c:h val="0.6677314954670734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ysClr val="window" lastClr="FFFFFF">
                <a:lumMod val="75000"/>
              </a:sysClr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30A8CE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674-4314-8F33-75144C12742D}"/>
              </c:ext>
            </c:extLst>
          </c:dPt>
          <c:dPt>
            <c:idx val="4"/>
            <c:invertIfNegative val="0"/>
            <c:bubble3D val="0"/>
            <c:spPr>
              <a:solidFill>
                <a:srgbClr val="C0504D">
                  <a:lumMod val="75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674-4314-8F33-75144C12742D}"/>
              </c:ext>
            </c:extLst>
          </c:dPt>
          <c:dPt>
            <c:idx val="8"/>
            <c:invertIfNegative val="0"/>
            <c:bubble3D val="0"/>
            <c:spPr>
              <a:solidFill>
                <a:srgbClr val="6CB32B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674-4314-8F33-75144C12742D}"/>
              </c:ext>
            </c:extLst>
          </c:dPt>
          <c:dLbls>
            <c:dLbl>
              <c:idx val="1"/>
              <c:layout>
                <c:manualLayout>
                  <c:x val="5.0226563660674493E-3"/>
                  <c:y val="-3.00885899288246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674-4314-8F33-75144C12742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6.9444444444444441E-3"/>
                  <c:y val="-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674-4314-8F33-75144C12742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2.3148148148148147E-3"/>
                  <c:y val="-3.2407407407407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674-4314-8F33-75144C12742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apr!$A$2:$A$28</c:f>
              <c:strCache>
                <c:ptCount val="27"/>
                <c:pt idx="0">
                  <c:v>BG</c:v>
                </c:pt>
                <c:pt idx="1">
                  <c:v>LT</c:v>
                </c:pt>
                <c:pt idx="2">
                  <c:v>ES</c:v>
                </c:pt>
                <c:pt idx="3">
                  <c:v>RO</c:v>
                </c:pt>
                <c:pt idx="4">
                  <c:v>LV</c:v>
                </c:pt>
                <c:pt idx="5">
                  <c:v>GR</c:v>
                </c:pt>
                <c:pt idx="6">
                  <c:v>IT</c:v>
                </c:pt>
                <c:pt idx="7">
                  <c:v>PT</c:v>
                </c:pt>
                <c:pt idx="8">
                  <c:v>EE</c:v>
                </c:pt>
                <c:pt idx="9">
                  <c:v>EU28</c:v>
                </c:pt>
                <c:pt idx="10">
                  <c:v>CR</c:v>
                </c:pt>
                <c:pt idx="11">
                  <c:v>LU</c:v>
                </c:pt>
                <c:pt idx="12">
                  <c:v>CY</c:v>
                </c:pt>
                <c:pt idx="13">
                  <c:v>PL</c:v>
                </c:pt>
                <c:pt idx="14">
                  <c:v>DE</c:v>
                </c:pt>
                <c:pt idx="15">
                  <c:v>FR</c:v>
                </c:pt>
                <c:pt idx="16">
                  <c:v>HU</c:v>
                </c:pt>
                <c:pt idx="17">
                  <c:v>AU</c:v>
                </c:pt>
                <c:pt idx="18">
                  <c:v>SE</c:v>
                </c:pt>
                <c:pt idx="19">
                  <c:v>MT</c:v>
                </c:pt>
                <c:pt idx="20">
                  <c:v>DK</c:v>
                </c:pt>
                <c:pt idx="21">
                  <c:v>NL</c:v>
                </c:pt>
                <c:pt idx="22">
                  <c:v>BE</c:v>
                </c:pt>
                <c:pt idx="23">
                  <c:v>SK</c:v>
                </c:pt>
                <c:pt idx="24">
                  <c:v>FI</c:v>
                </c:pt>
                <c:pt idx="25">
                  <c:v>CZ</c:v>
                </c:pt>
                <c:pt idx="26">
                  <c:v>SL</c:v>
                </c:pt>
              </c:strCache>
            </c:strRef>
          </c:cat>
          <c:val>
            <c:numRef>
              <c:f>apr!$B$2:$B$28</c:f>
              <c:numCache>
                <c:formatCode>General</c:formatCode>
                <c:ptCount val="27"/>
                <c:pt idx="0">
                  <c:v>8.1999999999999993</c:v>
                </c:pt>
                <c:pt idx="1">
                  <c:v>7.3</c:v>
                </c:pt>
                <c:pt idx="2">
                  <c:v>6.6</c:v>
                </c:pt>
                <c:pt idx="3">
                  <c:v>6.5</c:v>
                </c:pt>
                <c:pt idx="4">
                  <c:v>6.3</c:v>
                </c:pt>
                <c:pt idx="5">
                  <c:v>6.1</c:v>
                </c:pt>
                <c:pt idx="6">
                  <c:v>5.9</c:v>
                </c:pt>
                <c:pt idx="7">
                  <c:v>5.7</c:v>
                </c:pt>
                <c:pt idx="8">
                  <c:v>5.4</c:v>
                </c:pt>
                <c:pt idx="9">
                  <c:v>5.0999999999999996</c:v>
                </c:pt>
                <c:pt idx="10">
                  <c:v>5</c:v>
                </c:pt>
                <c:pt idx="11">
                  <c:v>5</c:v>
                </c:pt>
                <c:pt idx="12">
                  <c:v>4.5999999999999996</c:v>
                </c:pt>
                <c:pt idx="13">
                  <c:v>4.5999999999999996</c:v>
                </c:pt>
                <c:pt idx="14">
                  <c:v>4.5</c:v>
                </c:pt>
                <c:pt idx="15">
                  <c:v>4.4000000000000004</c:v>
                </c:pt>
                <c:pt idx="16">
                  <c:v>4.3</c:v>
                </c:pt>
                <c:pt idx="17">
                  <c:v>4.3</c:v>
                </c:pt>
                <c:pt idx="18">
                  <c:v>4.3</c:v>
                </c:pt>
                <c:pt idx="19">
                  <c:v>4.2</c:v>
                </c:pt>
                <c:pt idx="20">
                  <c:v>4.0999999999999996</c:v>
                </c:pt>
                <c:pt idx="21">
                  <c:v>4</c:v>
                </c:pt>
                <c:pt idx="22">
                  <c:v>3.8</c:v>
                </c:pt>
                <c:pt idx="23">
                  <c:v>3.5</c:v>
                </c:pt>
                <c:pt idx="24">
                  <c:v>3.5</c:v>
                </c:pt>
                <c:pt idx="25">
                  <c:v>3.4</c:v>
                </c:pt>
                <c:pt idx="26">
                  <c:v>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674-4314-8F33-75144C1274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3799808"/>
        <c:axId val="163801344"/>
      </c:barChart>
      <c:catAx>
        <c:axId val="1637998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63801344"/>
        <c:crosses val="autoZero"/>
        <c:auto val="1"/>
        <c:lblAlgn val="ctr"/>
        <c:lblOffset val="100"/>
        <c:noMultiLvlLbl val="0"/>
      </c:catAx>
      <c:valAx>
        <c:axId val="1638013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6379980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488070251315516"/>
          <c:y val="0.15788203557888597"/>
          <c:w val="0.87919046468141404"/>
          <c:h val="0.615026975794692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apr!$B$3</c:f>
              <c:strCache>
                <c:ptCount val="1"/>
                <c:pt idx="0">
                  <c:v>1. kvintiļu grupa</c:v>
                </c:pt>
              </c:strCache>
            </c:strRef>
          </c:tx>
          <c:spPr>
            <a:solidFill>
              <a:srgbClr val="FFD03B"/>
            </a:solidFill>
          </c:spPr>
          <c:invertIfNegative val="0"/>
          <c:dLbls>
            <c:dLbl>
              <c:idx val="1"/>
              <c:layout>
                <c:manualLayout>
                  <c:x val="-8.6160473882606354E-3"/>
                  <c:y val="1.22511465754830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95C-4DBE-86B7-56E0E2AB691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2924071082390992E-2"/>
                  <c:y val="1.22511465754830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95C-4DBE-86B7-56E0E2AB691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2924071082390954E-2"/>
                  <c:y val="7.486725308838853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95C-4DBE-86B7-56E0E2AB691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50780829294561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95C-4DBE-86B7-56E0E2AB691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1.0770059235325794E-2"/>
                  <c:y val="1.2251146575482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095C-4DBE-86B7-56E0E2AB691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1.9386106623586429E-2"/>
                  <c:y val="2.04185776258049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95C-4DBE-86B7-56E0E2AB691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1.2924071082390954E-2"/>
                  <c:y val="-2.4502293150965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095C-4DBE-86B7-56E0E2AB691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1.7232094776521271E-2"/>
                  <c:y val="-2.04185776258048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095C-4DBE-86B7-56E0E2AB691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6.462035541195477E-3"/>
                  <c:y val="-1.22511465754829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095C-4DBE-86B7-56E0E2AB691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apr!$A$4:$A$13</c:f>
              <c:strCach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strCache>
            </c:strRef>
          </c:cat>
          <c:val>
            <c:numRef>
              <c:f>apr!$B$4:$B$13</c:f>
              <c:numCache>
                <c:formatCode>0</c:formatCode>
                <c:ptCount val="10"/>
                <c:pt idx="0">
                  <c:v>99.44</c:v>
                </c:pt>
                <c:pt idx="1">
                  <c:v>112.18</c:v>
                </c:pt>
                <c:pt idx="2">
                  <c:v>100.2</c:v>
                </c:pt>
                <c:pt idx="3">
                  <c:v>96.85</c:v>
                </c:pt>
                <c:pt idx="4">
                  <c:v>104.51</c:v>
                </c:pt>
                <c:pt idx="5">
                  <c:v>111.88</c:v>
                </c:pt>
                <c:pt idx="6">
                  <c:v>124.93</c:v>
                </c:pt>
                <c:pt idx="7">
                  <c:v>135.15</c:v>
                </c:pt>
                <c:pt idx="8">
                  <c:v>149.51</c:v>
                </c:pt>
                <c:pt idx="9">
                  <c:v>153.71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095C-4DBE-86B7-56E0E2AB6914}"/>
            </c:ext>
          </c:extLst>
        </c:ser>
        <c:ser>
          <c:idx val="1"/>
          <c:order val="1"/>
          <c:tx>
            <c:strRef>
              <c:f>apr!$C$3</c:f>
              <c:strCache>
                <c:ptCount val="1"/>
                <c:pt idx="0">
                  <c:v>5. kvintiļu grupa</c:v>
                </c:pt>
              </c:strCache>
            </c:strRef>
          </c:tx>
          <c:spPr>
            <a:solidFill>
              <a:srgbClr val="73C5DF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1.6334862100643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095C-4DBE-86B7-56E0E2AB691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1.6334862100643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095C-4DBE-86B7-56E0E2AB691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"/>
                  <c:y val="-2.04185776258049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095C-4DBE-86B7-56E0E2AB691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0"/>
                  <c:y val="-4.08371552516099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095C-4DBE-86B7-56E0E2AB691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apr!$A$4:$A$13</c:f>
              <c:strCach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strCache>
            </c:strRef>
          </c:cat>
          <c:val>
            <c:numRef>
              <c:f>apr!$C$4:$C$13</c:f>
              <c:numCache>
                <c:formatCode>0</c:formatCode>
                <c:ptCount val="10"/>
                <c:pt idx="0">
                  <c:v>718.29</c:v>
                </c:pt>
                <c:pt idx="1">
                  <c:v>796.88</c:v>
                </c:pt>
                <c:pt idx="2">
                  <c:v>667.69</c:v>
                </c:pt>
                <c:pt idx="3">
                  <c:v>620.26</c:v>
                </c:pt>
                <c:pt idx="4">
                  <c:v>681.25</c:v>
                </c:pt>
                <c:pt idx="5">
                  <c:v>701.33</c:v>
                </c:pt>
                <c:pt idx="6">
                  <c:v>779.67</c:v>
                </c:pt>
                <c:pt idx="7">
                  <c:v>847.02</c:v>
                </c:pt>
                <c:pt idx="8">
                  <c:v>895.6</c:v>
                </c:pt>
                <c:pt idx="9">
                  <c:v>941.57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095C-4DBE-86B7-56E0E2AB69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3921280"/>
        <c:axId val="163940608"/>
      </c:barChart>
      <c:catAx>
        <c:axId val="1639212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63940608"/>
        <c:crosses val="autoZero"/>
        <c:auto val="1"/>
        <c:lblAlgn val="ctr"/>
        <c:lblOffset val="100"/>
        <c:noMultiLvlLbl val="0"/>
      </c:catAx>
      <c:valAx>
        <c:axId val="163940608"/>
        <c:scaling>
          <c:orientation val="minMax"/>
        </c:scaling>
        <c:delete val="0"/>
        <c:axPos val="l"/>
        <c:numFmt formatCode="0" sourceLinked="1"/>
        <c:majorTickMark val="out"/>
        <c:minorTickMark val="none"/>
        <c:tickLblPos val="nextTo"/>
        <c:crossAx val="1639212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0092630989785405"/>
          <c:y val="0.86998651210265388"/>
          <c:w val="0.74613884896051963"/>
          <c:h val="8.4101049868766389E-2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>
                <a:effectLst/>
              </a:rPr>
              <a:t> Iedzīvotāju skaita dabiskais pieaugums</a:t>
            </a:r>
            <a:endParaRPr lang="lv-LV">
              <a:effectLst/>
            </a:endParaRPr>
          </a:p>
        </c:rich>
      </c:tx>
      <c:layout>
        <c:manualLayout>
          <c:xMode val="edge"/>
          <c:yMode val="edge"/>
          <c:x val="0.18921985815602838"/>
          <c:y val="1.517546481831363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682146646562795"/>
          <c:y val="0.17142561423599037"/>
          <c:w val="0.80680806388563131"/>
          <c:h val="0.61361135634600295"/>
        </c:manualLayout>
      </c:layout>
      <c:lineChart>
        <c:grouping val="standard"/>
        <c:varyColors val="0"/>
        <c:ser>
          <c:idx val="0"/>
          <c:order val="0"/>
          <c:tx>
            <c:strRef>
              <c:f>'79S_Final'!$A$4</c:f>
              <c:strCache>
                <c:ptCount val="1"/>
                <c:pt idx="0">
                  <c:v>Iedzīvotāju skaita dabiskais pieaugums</c:v>
                </c:pt>
              </c:strCache>
            </c:strRef>
          </c:tx>
          <c:spPr>
            <a:ln w="25400">
              <a:solidFill>
                <a:sysClr val="windowText" lastClr="000000">
                  <a:lumMod val="50000"/>
                  <a:lumOff val="50000"/>
                </a:sysClr>
              </a:solidFill>
            </a:ln>
          </c:spPr>
          <c:marker>
            <c:symbol val="circle"/>
            <c:size val="5"/>
            <c:spPr>
              <a:noFill/>
              <a:ln w="12700">
                <a:solidFill>
                  <a:sysClr val="windowText" lastClr="000000">
                    <a:lumMod val="50000"/>
                    <a:lumOff val="50000"/>
                  </a:sysClr>
                </a:solidFill>
              </a:ln>
            </c:spPr>
          </c:marker>
          <c:cat>
            <c:numRef>
              <c:f>'79S_Final'!$B$3:$V$3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'79S_Final'!$B$4:$S$4</c:f>
              <c:numCache>
                <c:formatCode>General</c:formatCode>
                <c:ptCount val="18"/>
                <c:pt idx="0">
                  <c:v>-11957</c:v>
                </c:pt>
                <c:pt idx="1">
                  <c:v>-13327</c:v>
                </c:pt>
                <c:pt idx="2">
                  <c:v>-12454</c:v>
                </c:pt>
                <c:pt idx="3">
                  <c:v>-11431</c:v>
                </c:pt>
                <c:pt idx="4">
                  <c:v>-11690</c:v>
                </c:pt>
                <c:pt idx="5">
                  <c:v>-11280</c:v>
                </c:pt>
                <c:pt idx="6">
                  <c:v>-10834</c:v>
                </c:pt>
                <c:pt idx="7">
                  <c:v>-9769</c:v>
                </c:pt>
                <c:pt idx="8">
                  <c:v>-7058</c:v>
                </c:pt>
                <c:pt idx="9">
                  <c:v>-8220</c:v>
                </c:pt>
                <c:pt idx="10">
                  <c:v>-10821</c:v>
                </c:pt>
                <c:pt idx="11">
                  <c:v>-9715</c:v>
                </c:pt>
                <c:pt idx="12">
                  <c:v>-9128</c:v>
                </c:pt>
                <c:pt idx="13">
                  <c:v>-8095</c:v>
                </c:pt>
                <c:pt idx="14">
                  <c:v>-6720</c:v>
                </c:pt>
                <c:pt idx="15">
                  <c:v>-6499</c:v>
                </c:pt>
                <c:pt idx="16">
                  <c:v>-6612</c:v>
                </c:pt>
                <c:pt idx="17">
                  <c:v>-7929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C64-48AD-97FE-55941E4A202F}"/>
            </c:ext>
          </c:extLst>
        </c:ser>
        <c:ser>
          <c:idx val="1"/>
          <c:order val="1"/>
          <c:tx>
            <c:strRef>
              <c:f>'79S_Final'!$A$5</c:f>
              <c:strCache>
                <c:ptCount val="1"/>
                <c:pt idx="0">
                  <c:v>Vēlamā prognoze</c:v>
                </c:pt>
              </c:strCache>
            </c:strRef>
          </c:tx>
          <c:spPr>
            <a:ln w="25400">
              <a:solidFill>
                <a:srgbClr val="96D75B"/>
              </a:solidFill>
              <a:prstDash val="dash"/>
            </a:ln>
          </c:spPr>
          <c:marker>
            <c:symbol val="none"/>
          </c:marker>
          <c:cat>
            <c:numRef>
              <c:f>'79S_Final'!$B$3:$V$3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'79S_Final'!$B$5:$V$5</c:f>
              <c:numCache>
                <c:formatCode>General</c:formatCode>
                <c:ptCount val="21"/>
                <c:pt idx="11">
                  <c:v>-9715</c:v>
                </c:pt>
                <c:pt idx="12">
                  <c:v>-8900</c:v>
                </c:pt>
                <c:pt idx="13">
                  <c:v>-7800</c:v>
                </c:pt>
                <c:pt idx="14">
                  <c:v>-6500</c:v>
                </c:pt>
                <c:pt idx="15">
                  <c:v>-5000</c:v>
                </c:pt>
                <c:pt idx="16">
                  <c:v>-3600</c:v>
                </c:pt>
                <c:pt idx="17">
                  <c:v>-2200</c:v>
                </c:pt>
                <c:pt idx="18">
                  <c:v>-1300</c:v>
                </c:pt>
                <c:pt idx="19">
                  <c:v>-500</c:v>
                </c:pt>
                <c:pt idx="20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9C64-48AD-97FE-55941E4A202F}"/>
            </c:ext>
          </c:extLst>
        </c:ser>
        <c:ser>
          <c:idx val="2"/>
          <c:order val="2"/>
          <c:tx>
            <c:strRef>
              <c:f>'79S_Final'!$A$6</c:f>
              <c:strCache>
                <c:ptCount val="1"/>
                <c:pt idx="0">
                  <c:v>pesimistiskā prognoze</c:v>
                </c:pt>
              </c:strCache>
            </c:strRef>
          </c:tx>
          <c:spPr>
            <a:ln w="25400">
              <a:solidFill>
                <a:srgbClr val="FF5050"/>
              </a:solidFill>
              <a:prstDash val="dash"/>
            </a:ln>
          </c:spPr>
          <c:marker>
            <c:symbol val="none"/>
          </c:marker>
          <c:cat>
            <c:numRef>
              <c:f>'79S_Final'!$B$3:$V$3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'79S_Final'!$B$6:$V$6</c:f>
              <c:numCache>
                <c:formatCode>General</c:formatCode>
                <c:ptCount val="21"/>
                <c:pt idx="11">
                  <c:v>-9715</c:v>
                </c:pt>
                <c:pt idx="12">
                  <c:v>-9100</c:v>
                </c:pt>
                <c:pt idx="13">
                  <c:v>-10005</c:v>
                </c:pt>
                <c:pt idx="14">
                  <c:v>-10165</c:v>
                </c:pt>
                <c:pt idx="15">
                  <c:v>-10351</c:v>
                </c:pt>
                <c:pt idx="16">
                  <c:v>-10524</c:v>
                </c:pt>
                <c:pt idx="17">
                  <c:v>-10707</c:v>
                </c:pt>
                <c:pt idx="18">
                  <c:v>-10932</c:v>
                </c:pt>
                <c:pt idx="19">
                  <c:v>-11199</c:v>
                </c:pt>
                <c:pt idx="20">
                  <c:v>-11499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9C64-48AD-97FE-55941E4A202F}"/>
            </c:ext>
          </c:extLst>
        </c:ser>
        <c:ser>
          <c:idx val="3"/>
          <c:order val="3"/>
          <c:tx>
            <c:strRef>
              <c:f>'79S_Final'!$A$7</c:f>
              <c:strCache>
                <c:ptCount val="1"/>
                <c:pt idx="0">
                  <c:v>Reālistiskā prognoze</c:v>
                </c:pt>
              </c:strCache>
            </c:strRef>
          </c:tx>
          <c:spPr>
            <a:ln w="25400">
              <a:solidFill>
                <a:srgbClr val="73C5DF"/>
              </a:solidFill>
              <a:prstDash val="dash"/>
            </a:ln>
          </c:spPr>
          <c:marker>
            <c:symbol val="none"/>
          </c:marker>
          <c:cat>
            <c:numRef>
              <c:f>'79S_Final'!$B$3:$V$3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'79S_Final'!$B$7:$V$7</c:f>
              <c:numCache>
                <c:formatCode>General</c:formatCode>
                <c:ptCount val="21"/>
                <c:pt idx="11">
                  <c:v>-9715</c:v>
                </c:pt>
                <c:pt idx="12">
                  <c:v>-9100</c:v>
                </c:pt>
                <c:pt idx="13">
                  <c:v>-8900</c:v>
                </c:pt>
                <c:pt idx="14">
                  <c:v>-8713.240530319541</c:v>
                </c:pt>
                <c:pt idx="15">
                  <c:v>-6596.0128278191587</c:v>
                </c:pt>
                <c:pt idx="16">
                  <c:v>-4329.2297084513921</c:v>
                </c:pt>
                <c:pt idx="17">
                  <c:v>-4421.1892845107723</c:v>
                </c:pt>
                <c:pt idx="18">
                  <c:v>-4517.4551198564986</c:v>
                </c:pt>
                <c:pt idx="19">
                  <c:v>-4782.5356489892001</c:v>
                </c:pt>
                <c:pt idx="20">
                  <c:v>-4939.9129347273993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9C64-48AD-97FE-55941E4A20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531584"/>
        <c:axId val="164545664"/>
      </c:lineChart>
      <c:catAx>
        <c:axId val="164531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5400000" vert="horz"/>
          <a:lstStyle/>
          <a:p>
            <a:pPr>
              <a:defRPr sz="800"/>
            </a:pPr>
            <a:endParaRPr lang="lv-LV"/>
          </a:p>
        </c:txPr>
        <c:crossAx val="164545664"/>
        <c:crosses val="autoZero"/>
        <c:auto val="1"/>
        <c:lblAlgn val="ctr"/>
        <c:lblOffset val="100"/>
        <c:noMultiLvlLbl val="0"/>
      </c:catAx>
      <c:valAx>
        <c:axId val="164545664"/>
        <c:scaling>
          <c:orientation val="minMax"/>
          <c:max val="20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050"/>
                </a:pPr>
                <a:r>
                  <a:rPr lang="en-US" sz="1050" b="1" i="0" baseline="0">
                    <a:effectLst/>
                    <a:latin typeface="+mn-lt"/>
                  </a:rPr>
                  <a:t>Dabiskais pieaugums, cilv.</a:t>
                </a:r>
                <a:endParaRPr lang="lv-LV" sz="1050">
                  <a:effectLst/>
                  <a:latin typeface="+mn-lt"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645315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3.1106271290556778E-2"/>
          <c:y val="0.80883415188569097"/>
          <c:w val="0.927921148154353"/>
          <c:h val="0.1901107350879649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>
          <a:latin typeface="+mn-lt"/>
        </a:defRPr>
      </a:pPr>
      <a:endParaRPr lang="lv-LV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Jaundzimuš</a:t>
            </a:r>
            <a:r>
              <a:rPr lang="lv-LV"/>
              <a:t>o</a:t>
            </a:r>
            <a:r>
              <a:rPr lang="lv-LV" baseline="0"/>
              <a:t> skaits gadā</a:t>
            </a:r>
            <a:endParaRPr lang="en-US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dzinušo_skaits!$B$1</c:f>
              <c:strCache>
                <c:ptCount val="1"/>
                <c:pt idx="0">
                  <c:v>Jaundzimušie</c:v>
                </c:pt>
              </c:strCache>
            </c:strRef>
          </c:tx>
          <c:spPr>
            <a:solidFill>
              <a:sysClr val="window" lastClr="FFFFFF">
                <a:lumMod val="75000"/>
              </a:sysClr>
            </a:solidFill>
          </c:spPr>
          <c:invertIfNegative val="0"/>
          <c:dLbls>
            <c:dLbl>
              <c:idx val="16"/>
              <c:layout>
                <c:manualLayout>
                  <c:x val="-3.8432867124486153E-3"/>
                  <c:y val="-2.35474620548889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FB1-4CBD-AFA7-9E1A6C47625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>
                <c:manualLayout>
                  <c:x val="3.055555555555555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FB1-4CBD-AFA7-9E1A6C47625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8"/>
              <c:layout>
                <c:manualLayout>
                  <c:x val="6.0882800608828003E-3"/>
                  <c:y val="-5.47570275470959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FB1-4CBD-AFA7-9E1A6C47625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dzinušo_skaits!$A$2:$A$20</c:f>
              <c:strCach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 10m</c:v>
                </c:pt>
              </c:strCache>
            </c:strRef>
          </c:cat>
          <c:val>
            <c:numRef>
              <c:f>dzinušo_skaits!$B$2:$B$20</c:f>
              <c:numCache>
                <c:formatCode>0</c:formatCode>
                <c:ptCount val="19"/>
                <c:pt idx="0">
                  <c:v>20302</c:v>
                </c:pt>
                <c:pt idx="1">
                  <c:v>19726</c:v>
                </c:pt>
                <c:pt idx="2">
                  <c:v>20127</c:v>
                </c:pt>
                <c:pt idx="3">
                  <c:v>21151</c:v>
                </c:pt>
                <c:pt idx="4">
                  <c:v>20551</c:v>
                </c:pt>
                <c:pt idx="5">
                  <c:v>21879</c:v>
                </c:pt>
                <c:pt idx="6">
                  <c:v>22871</c:v>
                </c:pt>
                <c:pt idx="7">
                  <c:v>23958</c:v>
                </c:pt>
                <c:pt idx="8">
                  <c:v>24397</c:v>
                </c:pt>
                <c:pt idx="9">
                  <c:v>22044</c:v>
                </c:pt>
                <c:pt idx="10">
                  <c:v>19781</c:v>
                </c:pt>
                <c:pt idx="11">
                  <c:v>18825</c:v>
                </c:pt>
                <c:pt idx="12">
                  <c:v>19897</c:v>
                </c:pt>
                <c:pt idx="13">
                  <c:v>20596</c:v>
                </c:pt>
                <c:pt idx="14">
                  <c:v>21746</c:v>
                </c:pt>
                <c:pt idx="15">
                  <c:v>21979</c:v>
                </c:pt>
                <c:pt idx="16">
                  <c:v>21968</c:v>
                </c:pt>
                <c:pt idx="17">
                  <c:v>20828</c:v>
                </c:pt>
                <c:pt idx="18">
                  <c:v>16353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FB1-4CBD-AFA7-9E1A6C4762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443776"/>
        <c:axId val="52457856"/>
      </c:barChart>
      <c:catAx>
        <c:axId val="52443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2457856"/>
        <c:crosses val="autoZero"/>
        <c:auto val="1"/>
        <c:lblAlgn val="ctr"/>
        <c:lblOffset val="100"/>
        <c:noMultiLvlLbl val="0"/>
      </c:catAx>
      <c:valAx>
        <c:axId val="52457856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5244377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D29DC3-A476-4861-90E1-0471504CA5C2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v-LV"/>
        </a:p>
      </dgm:t>
    </dgm:pt>
    <dgm:pt modelId="{86789392-000D-41D2-8074-A245BD0F7056}">
      <dgm:prSet phldrT="[Text]" custT="1"/>
      <dgm:spPr>
        <a:noFill/>
      </dgm:spPr>
      <dgm:t>
        <a:bodyPr/>
        <a:lstStyle/>
        <a:p>
          <a:r>
            <a:rPr lang="lv-LV" sz="1100" b="1" baseline="0" noProof="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Valsts kapitālsabiedrību pārvaldība</a:t>
          </a:r>
          <a:endParaRPr lang="en-US" sz="1100" b="1" baseline="0" noProof="0" dirty="0">
            <a:solidFill>
              <a:schemeClr val="bg2">
                <a:lumMod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50F0086B-4997-45F8-83EF-2CBEBE13A2BD}" type="parTrans" cxnId="{D87D1FE2-4319-44AD-B6D4-3DEA77ECD98D}">
      <dgm:prSet/>
      <dgm:spPr/>
      <dgm:t>
        <a:bodyPr/>
        <a:lstStyle/>
        <a:p>
          <a:endParaRPr lang="lv-LV"/>
        </a:p>
      </dgm:t>
    </dgm:pt>
    <dgm:pt modelId="{51BA6FCB-04CF-4A13-9C26-913743A8AFB4}" type="sibTrans" cxnId="{D87D1FE2-4319-44AD-B6D4-3DEA77ECD98D}">
      <dgm:prSet/>
      <dgm:spPr/>
      <dgm:t>
        <a:bodyPr/>
        <a:lstStyle/>
        <a:p>
          <a:endParaRPr lang="lv-LV"/>
        </a:p>
      </dgm:t>
    </dgm:pt>
    <dgm:pt modelId="{7E944895-CA17-48C2-BB1E-85D1EB4507AD}">
      <dgm:prSet phldrT="[Text]" custT="1"/>
      <dgm:spPr>
        <a:noFill/>
      </dgm:spPr>
      <dgm:t>
        <a:bodyPr/>
        <a:lstStyle/>
        <a:p>
          <a:pPr>
            <a:spcAft>
              <a:spcPts val="600"/>
            </a:spcAft>
          </a:pPr>
          <a:r>
            <a:rPr lang="lv-LV" sz="1100" b="1" noProof="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Attīstības </a:t>
          </a:r>
          <a:r>
            <a:rPr lang="lv-LV" sz="1100" b="1" noProof="0" dirty="0" smtClean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plānošana</a:t>
          </a:r>
        </a:p>
        <a:p>
          <a:pPr>
            <a:spcAft>
              <a:spcPts val="600"/>
            </a:spcAft>
          </a:pPr>
          <a:r>
            <a:rPr lang="lv-LV" sz="1100" b="1" noProof="0" dirty="0" smtClean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 uzraudzība </a:t>
          </a:r>
        </a:p>
        <a:p>
          <a:pPr>
            <a:spcAft>
              <a:spcPts val="600"/>
            </a:spcAft>
          </a:pPr>
          <a:r>
            <a:rPr lang="lv-LV" sz="1100" b="1" noProof="0" dirty="0" smtClean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lv-LV" sz="1100" b="1" noProof="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novērtēšana</a:t>
          </a:r>
          <a:endParaRPr lang="en-US" sz="1100" b="1" noProof="0" dirty="0">
            <a:solidFill>
              <a:schemeClr val="bg2">
                <a:lumMod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11AA6D96-078C-486C-A910-FFC96D5F41F4}" type="sibTrans" cxnId="{9AC9F3D2-9269-498B-88EE-91E316A74E7E}">
      <dgm:prSet/>
      <dgm:spPr/>
      <dgm:t>
        <a:bodyPr/>
        <a:lstStyle/>
        <a:p>
          <a:endParaRPr lang="lv-LV"/>
        </a:p>
      </dgm:t>
    </dgm:pt>
    <dgm:pt modelId="{139CC95F-C1A3-4AD4-BF87-2C7633E2D52E}" type="parTrans" cxnId="{9AC9F3D2-9269-498B-88EE-91E316A74E7E}">
      <dgm:prSet/>
      <dgm:spPr/>
      <dgm:t>
        <a:bodyPr/>
        <a:lstStyle/>
        <a:p>
          <a:endParaRPr lang="lv-LV"/>
        </a:p>
      </dgm:t>
    </dgm:pt>
    <dgm:pt modelId="{F8009CF1-2F4C-4405-9917-05E1E328412D}">
      <dgm:prSet phldrT="[Text]" custT="1"/>
      <dgm:spPr>
        <a:noFill/>
      </dgm:spPr>
      <dgm:t>
        <a:bodyPr/>
        <a:lstStyle/>
        <a:p>
          <a:pPr algn="ctr"/>
          <a:r>
            <a:rPr lang="lv-LV" sz="1600" noProof="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Pārresoru koordinācijas centrs (PKC)</a:t>
          </a:r>
          <a:endParaRPr lang="en-GB" sz="1600" noProof="0" dirty="0">
            <a:solidFill>
              <a:schemeClr val="bg2">
                <a:lumMod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09DFF37-DFDB-4275-9DF9-B1B31165ADE7}" type="sibTrans" cxnId="{1A76C226-C6F3-4B0A-8130-F644DA2FEFFF}">
      <dgm:prSet/>
      <dgm:spPr/>
      <dgm:t>
        <a:bodyPr/>
        <a:lstStyle/>
        <a:p>
          <a:endParaRPr lang="lv-LV"/>
        </a:p>
      </dgm:t>
    </dgm:pt>
    <dgm:pt modelId="{86DA5A35-F6D9-4F7B-B030-5324398A3DD3}" type="parTrans" cxnId="{1A76C226-C6F3-4B0A-8130-F644DA2FEFFF}">
      <dgm:prSet/>
      <dgm:spPr/>
      <dgm:t>
        <a:bodyPr/>
        <a:lstStyle/>
        <a:p>
          <a:endParaRPr lang="lv-LV"/>
        </a:p>
      </dgm:t>
    </dgm:pt>
    <dgm:pt modelId="{3D6E2AC6-44C8-4C51-9CF2-B91FC9B747B7}">
      <dgm:prSet phldrT="[Text]" custT="1"/>
      <dgm:spPr>
        <a:noFill/>
      </dgm:spPr>
      <dgm:t>
        <a:bodyPr/>
        <a:lstStyle/>
        <a:p>
          <a:r>
            <a:rPr lang="lv-LV" sz="1600" noProof="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Ministru prezidenta birojs</a:t>
          </a:r>
          <a:endParaRPr lang="en-GB" sz="1600" noProof="0" dirty="0">
            <a:solidFill>
              <a:schemeClr val="bg1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6B4C6900-0C37-467A-ADF9-3AB87D4582F2}" type="parTrans" cxnId="{7E0E5075-D6A1-435A-B6BC-0A1F91B8EE43}">
      <dgm:prSet/>
      <dgm:spPr/>
      <dgm:t>
        <a:bodyPr/>
        <a:lstStyle/>
        <a:p>
          <a:endParaRPr lang="lv-LV"/>
        </a:p>
      </dgm:t>
    </dgm:pt>
    <dgm:pt modelId="{7971623A-BE62-4B02-AF81-255E50F67FA6}" type="sibTrans" cxnId="{7E0E5075-D6A1-435A-B6BC-0A1F91B8EE43}">
      <dgm:prSet/>
      <dgm:spPr/>
      <dgm:t>
        <a:bodyPr/>
        <a:lstStyle/>
        <a:p>
          <a:endParaRPr lang="lv-LV"/>
        </a:p>
      </dgm:t>
    </dgm:pt>
    <dgm:pt modelId="{E0B2A0F8-2B08-4454-991C-17BF3FC0B477}">
      <dgm:prSet phldrT="[Text]" custT="1"/>
      <dgm:spPr>
        <a:noFill/>
      </dgm:spPr>
      <dgm:t>
        <a:bodyPr/>
        <a:lstStyle/>
        <a:p>
          <a:r>
            <a:rPr lang="lv-LV" sz="1600" b="0" noProof="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Valsts kanceleja</a:t>
          </a:r>
          <a:endParaRPr lang="en-GB" sz="1600" b="0" noProof="0" dirty="0">
            <a:solidFill>
              <a:schemeClr val="bg1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67263664-623A-4E25-AE44-49C62F912F22}" type="sibTrans" cxnId="{5C55CD05-CD8E-4F58-B7E2-0707DBF40E64}">
      <dgm:prSet/>
      <dgm:spPr/>
      <dgm:t>
        <a:bodyPr/>
        <a:lstStyle/>
        <a:p>
          <a:endParaRPr lang="lv-LV"/>
        </a:p>
      </dgm:t>
    </dgm:pt>
    <dgm:pt modelId="{2A7D30F5-F646-4F6B-AB95-449ACA653D15}" type="parTrans" cxnId="{5C55CD05-CD8E-4F58-B7E2-0707DBF40E64}">
      <dgm:prSet/>
      <dgm:spPr/>
      <dgm:t>
        <a:bodyPr/>
        <a:lstStyle/>
        <a:p>
          <a:endParaRPr lang="lv-LV"/>
        </a:p>
      </dgm:t>
    </dgm:pt>
    <dgm:pt modelId="{BB4A0024-0CF8-45B6-BA47-FB078EB143B9}">
      <dgm:prSet custT="1"/>
      <dgm:spPr>
        <a:noFill/>
      </dgm:spPr>
      <dgm:t>
        <a:bodyPr/>
        <a:lstStyle/>
        <a:p>
          <a:r>
            <a:rPr lang="lv-LV" sz="1100" b="1" noProof="0" dirty="0" smtClean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Valdības darba  </a:t>
          </a:r>
          <a:r>
            <a:rPr lang="lv-LV" sz="1100" b="1" noProof="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atbalsts</a:t>
          </a:r>
          <a:endParaRPr lang="en-US" sz="1100" b="1" noProof="0" dirty="0">
            <a:solidFill>
              <a:schemeClr val="bg1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3667930B-7D38-48F9-AA66-F25D1848BEAA}" type="parTrans" cxnId="{D3BFD9CA-EE3F-4C01-90EB-B1475664E10E}">
      <dgm:prSet/>
      <dgm:spPr/>
      <dgm:t>
        <a:bodyPr/>
        <a:lstStyle/>
        <a:p>
          <a:endParaRPr lang="lv-LV"/>
        </a:p>
      </dgm:t>
    </dgm:pt>
    <dgm:pt modelId="{5074F243-5E46-4A15-BC65-930D7E9EB99A}" type="sibTrans" cxnId="{D3BFD9CA-EE3F-4C01-90EB-B1475664E10E}">
      <dgm:prSet/>
      <dgm:spPr/>
      <dgm:t>
        <a:bodyPr/>
        <a:lstStyle/>
        <a:p>
          <a:endParaRPr lang="lv-LV"/>
        </a:p>
      </dgm:t>
    </dgm:pt>
    <dgm:pt modelId="{E6EE7637-E318-49AD-94D6-D2AFADC5074D}">
      <dgm:prSet custT="1"/>
      <dgm:spPr>
        <a:noFill/>
      </dgm:spPr>
      <dgm:t>
        <a:bodyPr/>
        <a:lstStyle/>
        <a:p>
          <a:r>
            <a:rPr lang="lv-LV" sz="1100" b="1" noProof="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Publiskās pārvaldes un cilvēkresursu attīstības </a:t>
          </a:r>
          <a:r>
            <a:rPr lang="lv-LV" sz="1100" b="1" noProof="0" dirty="0" smtClean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politika</a:t>
          </a:r>
          <a:endParaRPr lang="en-US" sz="1100" b="1" noProof="0" dirty="0">
            <a:solidFill>
              <a:schemeClr val="bg1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D620A05-5143-44A7-AB84-7C8DA21016A5}" type="parTrans" cxnId="{AC3AA2C2-1955-4378-99D0-3B9E9BB3FE1A}">
      <dgm:prSet/>
      <dgm:spPr/>
      <dgm:t>
        <a:bodyPr/>
        <a:lstStyle/>
        <a:p>
          <a:endParaRPr lang="lv-LV"/>
        </a:p>
      </dgm:t>
    </dgm:pt>
    <dgm:pt modelId="{89BB3C60-5C25-497C-A58C-5423EB236C4F}" type="sibTrans" cxnId="{AC3AA2C2-1955-4378-99D0-3B9E9BB3FE1A}">
      <dgm:prSet/>
      <dgm:spPr/>
      <dgm:t>
        <a:bodyPr/>
        <a:lstStyle/>
        <a:p>
          <a:endParaRPr lang="lv-LV"/>
        </a:p>
      </dgm:t>
    </dgm:pt>
    <dgm:pt modelId="{7171FB03-F9C6-4A32-990F-A01BBD863BC2}">
      <dgm:prSet custT="1"/>
      <dgm:spPr>
        <a:noFill/>
      </dgm:spPr>
      <dgm:t>
        <a:bodyPr/>
        <a:lstStyle/>
        <a:p>
          <a:r>
            <a:rPr lang="lv-LV" sz="1100" b="1" noProof="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Ministru prezidenta padomnieki</a:t>
          </a:r>
          <a:endParaRPr lang="en-US" sz="1100" b="1" noProof="0" dirty="0">
            <a:solidFill>
              <a:schemeClr val="bg1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6690C0AD-0B08-4B77-9ED4-14837AC9DBC7}" type="parTrans" cxnId="{30677388-3905-434F-B63B-628CC3637CA1}">
      <dgm:prSet/>
      <dgm:spPr/>
      <dgm:t>
        <a:bodyPr/>
        <a:lstStyle/>
        <a:p>
          <a:endParaRPr lang="lv-LV"/>
        </a:p>
      </dgm:t>
    </dgm:pt>
    <dgm:pt modelId="{A8FC1D43-DF45-434B-A1C5-1A67DA167462}" type="sibTrans" cxnId="{30677388-3905-434F-B63B-628CC3637CA1}">
      <dgm:prSet/>
      <dgm:spPr/>
      <dgm:t>
        <a:bodyPr/>
        <a:lstStyle/>
        <a:p>
          <a:endParaRPr lang="lv-LV"/>
        </a:p>
      </dgm:t>
    </dgm:pt>
    <dgm:pt modelId="{383D5D29-F45F-4DBC-8830-F0E40E038D11}">
      <dgm:prSet phldrT="[Text]" custT="1"/>
      <dgm:spPr>
        <a:noFill/>
      </dgm:spPr>
      <dgm:t>
        <a:bodyPr/>
        <a:lstStyle/>
        <a:p>
          <a:r>
            <a:rPr lang="lv-LV" sz="2200" b="1" noProof="0" dirty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Ministru prezidents</a:t>
          </a:r>
          <a:endParaRPr lang="en-US" sz="2200" b="1" noProof="0" dirty="0">
            <a:solidFill>
              <a:schemeClr val="accent2">
                <a:lumMod val="7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87C6576-9DBD-412A-BC24-6E1CC701FF26}" type="sibTrans" cxnId="{C436C1D0-8529-4B6E-AE30-852FCF028E4D}">
      <dgm:prSet/>
      <dgm:spPr/>
      <dgm:t>
        <a:bodyPr/>
        <a:lstStyle/>
        <a:p>
          <a:endParaRPr lang="lv-LV"/>
        </a:p>
      </dgm:t>
    </dgm:pt>
    <dgm:pt modelId="{2C02980C-8EBB-41E9-8A11-43867A3AC6E8}" type="parTrans" cxnId="{C436C1D0-8529-4B6E-AE30-852FCF028E4D}">
      <dgm:prSet/>
      <dgm:spPr/>
      <dgm:t>
        <a:bodyPr/>
        <a:lstStyle/>
        <a:p>
          <a:endParaRPr lang="lv-LV"/>
        </a:p>
      </dgm:t>
    </dgm:pt>
    <dgm:pt modelId="{45477069-4DC6-4A56-9D7B-8ADD6F754DCE}" type="pres">
      <dgm:prSet presAssocID="{C4D29DC3-A476-4861-90E1-0471504CA5C2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lv-LV"/>
        </a:p>
      </dgm:t>
    </dgm:pt>
    <dgm:pt modelId="{3F628E9F-6DEE-4016-B234-D6B231B4E024}" type="pres">
      <dgm:prSet presAssocID="{383D5D29-F45F-4DBC-8830-F0E40E038D11}" presName="vertOne" presStyleCnt="0"/>
      <dgm:spPr/>
    </dgm:pt>
    <dgm:pt modelId="{A535B8FB-B816-4A4E-9025-48493D2D6BD4}" type="pres">
      <dgm:prSet presAssocID="{383D5D29-F45F-4DBC-8830-F0E40E038D11}" presName="txOne" presStyleLbl="node0" presStyleIdx="0" presStyleCnt="1" custScaleY="46787" custLinFactNeighborX="2" custLinFactNeighborY="-474">
        <dgm:presLayoutVars>
          <dgm:chPref val="3"/>
        </dgm:presLayoutVars>
      </dgm:prSet>
      <dgm:spPr/>
      <dgm:t>
        <a:bodyPr/>
        <a:lstStyle/>
        <a:p>
          <a:endParaRPr lang="lv-LV"/>
        </a:p>
      </dgm:t>
    </dgm:pt>
    <dgm:pt modelId="{8014E1D5-2E24-4FB2-865C-71806D8DA879}" type="pres">
      <dgm:prSet presAssocID="{383D5D29-F45F-4DBC-8830-F0E40E038D11}" presName="parTransOne" presStyleCnt="0"/>
      <dgm:spPr/>
    </dgm:pt>
    <dgm:pt modelId="{1DE2F8F9-E6E9-4F25-907B-86D7D08820DF}" type="pres">
      <dgm:prSet presAssocID="{383D5D29-F45F-4DBC-8830-F0E40E038D11}" presName="horzOne" presStyleCnt="0"/>
      <dgm:spPr/>
    </dgm:pt>
    <dgm:pt modelId="{7378381C-1A2E-4D29-ABDE-B07BEC601AC4}" type="pres">
      <dgm:prSet presAssocID="{F8009CF1-2F4C-4405-9917-05E1E328412D}" presName="vertTwo" presStyleCnt="0"/>
      <dgm:spPr/>
    </dgm:pt>
    <dgm:pt modelId="{EF80B24B-B6B8-45CF-BC2F-30AA52E6E70A}" type="pres">
      <dgm:prSet presAssocID="{F8009CF1-2F4C-4405-9917-05E1E328412D}" presName="txTwo" presStyleLbl="node2" presStyleIdx="0" presStyleCnt="3" custScaleX="87769" custLinFactNeighborX="-11" custLinFactNeighborY="-11222">
        <dgm:presLayoutVars>
          <dgm:chPref val="3"/>
        </dgm:presLayoutVars>
      </dgm:prSet>
      <dgm:spPr/>
      <dgm:t>
        <a:bodyPr/>
        <a:lstStyle/>
        <a:p>
          <a:endParaRPr lang="lv-LV"/>
        </a:p>
      </dgm:t>
    </dgm:pt>
    <dgm:pt modelId="{98335293-6347-4A3B-8274-03945F5D5743}" type="pres">
      <dgm:prSet presAssocID="{F8009CF1-2F4C-4405-9917-05E1E328412D}" presName="parTransTwo" presStyleCnt="0"/>
      <dgm:spPr/>
    </dgm:pt>
    <dgm:pt modelId="{B58B453E-C85F-4AEB-94CC-36E9EEF1BFB2}" type="pres">
      <dgm:prSet presAssocID="{F8009CF1-2F4C-4405-9917-05E1E328412D}" presName="horzTwo" presStyleCnt="0"/>
      <dgm:spPr/>
    </dgm:pt>
    <dgm:pt modelId="{78471CFC-D79B-491A-BEC6-D4439C9B8B84}" type="pres">
      <dgm:prSet presAssocID="{7E944895-CA17-48C2-BB1E-85D1EB4507AD}" presName="vertThree" presStyleCnt="0"/>
      <dgm:spPr/>
    </dgm:pt>
    <dgm:pt modelId="{8611D712-991B-48D1-A690-DC29B9BF7892}" type="pres">
      <dgm:prSet presAssocID="{7E944895-CA17-48C2-BB1E-85D1EB4507AD}" presName="txThree" presStyleLbl="node3" presStyleIdx="0" presStyleCnt="5" custScaleX="72839">
        <dgm:presLayoutVars>
          <dgm:chPref val="3"/>
        </dgm:presLayoutVars>
      </dgm:prSet>
      <dgm:spPr/>
      <dgm:t>
        <a:bodyPr/>
        <a:lstStyle/>
        <a:p>
          <a:endParaRPr lang="lv-LV"/>
        </a:p>
      </dgm:t>
    </dgm:pt>
    <dgm:pt modelId="{FA93742A-6E4A-4DAB-BDAA-3F243DE398F2}" type="pres">
      <dgm:prSet presAssocID="{7E944895-CA17-48C2-BB1E-85D1EB4507AD}" presName="horzThree" presStyleCnt="0"/>
      <dgm:spPr/>
    </dgm:pt>
    <dgm:pt modelId="{C0D24563-54F3-4369-B4E4-33026B8704B5}" type="pres">
      <dgm:prSet presAssocID="{11AA6D96-078C-486C-A910-FFC96D5F41F4}" presName="sibSpaceThree" presStyleCnt="0"/>
      <dgm:spPr/>
    </dgm:pt>
    <dgm:pt modelId="{8195AFD2-EBFE-4910-9E5F-E5BDF062201D}" type="pres">
      <dgm:prSet presAssocID="{86789392-000D-41D2-8074-A245BD0F7056}" presName="vertThree" presStyleCnt="0"/>
      <dgm:spPr/>
    </dgm:pt>
    <dgm:pt modelId="{DE856185-AD36-42F2-96FC-B685C818AB42}" type="pres">
      <dgm:prSet presAssocID="{86789392-000D-41D2-8074-A245BD0F7056}" presName="txThree" presStyleLbl="node3" presStyleIdx="1" presStyleCnt="5" custScaleX="85085">
        <dgm:presLayoutVars>
          <dgm:chPref val="3"/>
        </dgm:presLayoutVars>
      </dgm:prSet>
      <dgm:spPr/>
      <dgm:t>
        <a:bodyPr/>
        <a:lstStyle/>
        <a:p>
          <a:endParaRPr lang="lv-LV"/>
        </a:p>
      </dgm:t>
    </dgm:pt>
    <dgm:pt modelId="{48AD4E0C-55AD-4B58-A763-8798ADDEAAF2}" type="pres">
      <dgm:prSet presAssocID="{86789392-000D-41D2-8074-A245BD0F7056}" presName="horzThree" presStyleCnt="0"/>
      <dgm:spPr/>
    </dgm:pt>
    <dgm:pt modelId="{75D1A0B6-9DFF-4190-92E9-B1CCBFF66639}" type="pres">
      <dgm:prSet presAssocID="{909DFF37-DFDB-4275-9DF9-B1B31165ADE7}" presName="sibSpaceTwo" presStyleCnt="0"/>
      <dgm:spPr/>
    </dgm:pt>
    <dgm:pt modelId="{029C0239-A3D6-4715-BA19-65AB8EBCD1CD}" type="pres">
      <dgm:prSet presAssocID="{3D6E2AC6-44C8-4C51-9CF2-B91FC9B747B7}" presName="vertTwo" presStyleCnt="0"/>
      <dgm:spPr/>
    </dgm:pt>
    <dgm:pt modelId="{58436028-2530-482F-8DC8-3ABFBCCCAC9A}" type="pres">
      <dgm:prSet presAssocID="{3D6E2AC6-44C8-4C51-9CF2-B91FC9B747B7}" presName="txTwo" presStyleLbl="node2" presStyleIdx="1" presStyleCnt="3" custScaleX="93677" custLinFactNeighborX="2049" custLinFactNeighborY="-1143">
        <dgm:presLayoutVars>
          <dgm:chPref val="3"/>
        </dgm:presLayoutVars>
      </dgm:prSet>
      <dgm:spPr/>
      <dgm:t>
        <a:bodyPr/>
        <a:lstStyle/>
        <a:p>
          <a:endParaRPr lang="lv-LV"/>
        </a:p>
      </dgm:t>
    </dgm:pt>
    <dgm:pt modelId="{F98D3523-7456-4E3D-8706-770C9C856531}" type="pres">
      <dgm:prSet presAssocID="{3D6E2AC6-44C8-4C51-9CF2-B91FC9B747B7}" presName="parTransTwo" presStyleCnt="0"/>
      <dgm:spPr/>
    </dgm:pt>
    <dgm:pt modelId="{F071FDBB-9B32-43F8-B605-93659EB6E655}" type="pres">
      <dgm:prSet presAssocID="{3D6E2AC6-44C8-4C51-9CF2-B91FC9B747B7}" presName="horzTwo" presStyleCnt="0"/>
      <dgm:spPr/>
    </dgm:pt>
    <dgm:pt modelId="{951906FF-1D12-4A29-8E1D-E7E3053B8062}" type="pres">
      <dgm:prSet presAssocID="{7171FB03-F9C6-4A32-990F-A01BBD863BC2}" presName="vertThree" presStyleCnt="0"/>
      <dgm:spPr/>
    </dgm:pt>
    <dgm:pt modelId="{9ECE1862-4A9C-4BF9-AD71-A54812CD0950}" type="pres">
      <dgm:prSet presAssocID="{7171FB03-F9C6-4A32-990F-A01BBD863BC2}" presName="txThree" presStyleLbl="node3" presStyleIdx="2" presStyleCnt="5" custScaleX="70104" custScaleY="97148" custLinFactNeighborX="1722" custLinFactNeighborY="2906">
        <dgm:presLayoutVars>
          <dgm:chPref val="3"/>
        </dgm:presLayoutVars>
      </dgm:prSet>
      <dgm:spPr/>
      <dgm:t>
        <a:bodyPr/>
        <a:lstStyle/>
        <a:p>
          <a:endParaRPr lang="lv-LV"/>
        </a:p>
      </dgm:t>
    </dgm:pt>
    <dgm:pt modelId="{A4AC3CD3-B989-48AE-8EB1-A6D6932F232C}" type="pres">
      <dgm:prSet presAssocID="{7171FB03-F9C6-4A32-990F-A01BBD863BC2}" presName="horzThree" presStyleCnt="0"/>
      <dgm:spPr/>
    </dgm:pt>
    <dgm:pt modelId="{1A26906C-BA53-47B4-870A-91AB65354F52}" type="pres">
      <dgm:prSet presAssocID="{7971623A-BE62-4B02-AF81-255E50F67FA6}" presName="sibSpaceTwo" presStyleCnt="0"/>
      <dgm:spPr/>
    </dgm:pt>
    <dgm:pt modelId="{6B0AC5D2-7037-4679-88F1-C4C22347BA27}" type="pres">
      <dgm:prSet presAssocID="{E0B2A0F8-2B08-4454-991C-17BF3FC0B477}" presName="vertTwo" presStyleCnt="0"/>
      <dgm:spPr/>
    </dgm:pt>
    <dgm:pt modelId="{9F576DA4-995B-45EB-8AF2-E9463AF07DD8}" type="pres">
      <dgm:prSet presAssocID="{E0B2A0F8-2B08-4454-991C-17BF3FC0B477}" presName="txTwo" presStyleLbl="node2" presStyleIdx="2" presStyleCnt="3" custScaleX="100983">
        <dgm:presLayoutVars>
          <dgm:chPref val="3"/>
        </dgm:presLayoutVars>
      </dgm:prSet>
      <dgm:spPr/>
      <dgm:t>
        <a:bodyPr/>
        <a:lstStyle/>
        <a:p>
          <a:endParaRPr lang="lv-LV"/>
        </a:p>
      </dgm:t>
    </dgm:pt>
    <dgm:pt modelId="{858EABA8-6A7C-473B-822C-9F32CF0229CE}" type="pres">
      <dgm:prSet presAssocID="{E0B2A0F8-2B08-4454-991C-17BF3FC0B477}" presName="parTransTwo" presStyleCnt="0"/>
      <dgm:spPr/>
    </dgm:pt>
    <dgm:pt modelId="{3802A331-2D36-4F59-9F3D-0F46BDEDB4EE}" type="pres">
      <dgm:prSet presAssocID="{E0B2A0F8-2B08-4454-991C-17BF3FC0B477}" presName="horzTwo" presStyleCnt="0"/>
      <dgm:spPr/>
    </dgm:pt>
    <dgm:pt modelId="{66CC9A29-D27A-4FFB-8249-B0967B8D4389}" type="pres">
      <dgm:prSet presAssocID="{BB4A0024-0CF8-45B6-BA47-FB078EB143B9}" presName="vertThree" presStyleCnt="0"/>
      <dgm:spPr/>
    </dgm:pt>
    <dgm:pt modelId="{1993E040-B6F8-4F84-B60E-11AC33BF3F04}" type="pres">
      <dgm:prSet presAssocID="{BB4A0024-0CF8-45B6-BA47-FB078EB143B9}" presName="txThree" presStyleLbl="node3" presStyleIdx="3" presStyleCnt="5" custScaleX="61258" custScaleY="99841" custLinFactNeighborX="1468" custLinFactNeighborY="213">
        <dgm:presLayoutVars>
          <dgm:chPref val="3"/>
        </dgm:presLayoutVars>
      </dgm:prSet>
      <dgm:spPr/>
      <dgm:t>
        <a:bodyPr/>
        <a:lstStyle/>
        <a:p>
          <a:endParaRPr lang="lv-LV"/>
        </a:p>
      </dgm:t>
    </dgm:pt>
    <dgm:pt modelId="{F147E419-E67B-422A-B47A-F6C351380383}" type="pres">
      <dgm:prSet presAssocID="{BB4A0024-0CF8-45B6-BA47-FB078EB143B9}" presName="horzThree" presStyleCnt="0"/>
      <dgm:spPr/>
    </dgm:pt>
    <dgm:pt modelId="{C1378246-821F-457B-8E99-B027CBEFD347}" type="pres">
      <dgm:prSet presAssocID="{5074F243-5E46-4A15-BC65-930D7E9EB99A}" presName="sibSpaceThree" presStyleCnt="0"/>
      <dgm:spPr/>
    </dgm:pt>
    <dgm:pt modelId="{E568D937-F22E-4BFA-9207-2D8FE165711D}" type="pres">
      <dgm:prSet presAssocID="{E6EE7637-E318-49AD-94D6-D2AFADC5074D}" presName="vertThree" presStyleCnt="0"/>
      <dgm:spPr/>
    </dgm:pt>
    <dgm:pt modelId="{97ACEEAD-4E40-4E19-A70E-9CD0F9DB50E3}" type="pres">
      <dgm:prSet presAssocID="{E6EE7637-E318-49AD-94D6-D2AFADC5074D}" presName="txThree" presStyleLbl="node3" presStyleIdx="4" presStyleCnt="5" custScaleX="70659" custLinFactNeighborX="1256" custLinFactNeighborY="54">
        <dgm:presLayoutVars>
          <dgm:chPref val="3"/>
        </dgm:presLayoutVars>
      </dgm:prSet>
      <dgm:spPr/>
      <dgm:t>
        <a:bodyPr/>
        <a:lstStyle/>
        <a:p>
          <a:endParaRPr lang="lv-LV"/>
        </a:p>
      </dgm:t>
    </dgm:pt>
    <dgm:pt modelId="{76171F51-519C-4FDD-A671-E1D7BA56C031}" type="pres">
      <dgm:prSet presAssocID="{E6EE7637-E318-49AD-94D6-D2AFADC5074D}" presName="horzThree" presStyleCnt="0"/>
      <dgm:spPr/>
    </dgm:pt>
  </dgm:ptLst>
  <dgm:cxnLst>
    <dgm:cxn modelId="{D59AF9BF-D8D0-425E-9A13-C00FB53F381C}" type="presOf" srcId="{BB4A0024-0CF8-45B6-BA47-FB078EB143B9}" destId="{1993E040-B6F8-4F84-B60E-11AC33BF3F04}" srcOrd="0" destOrd="0" presId="urn:microsoft.com/office/officeart/2005/8/layout/hierarchy4"/>
    <dgm:cxn modelId="{E5D54DEB-E14B-49F9-94A7-3D7952A25FE3}" type="presOf" srcId="{7171FB03-F9C6-4A32-990F-A01BBD863BC2}" destId="{9ECE1862-4A9C-4BF9-AD71-A54812CD0950}" srcOrd="0" destOrd="0" presId="urn:microsoft.com/office/officeart/2005/8/layout/hierarchy4"/>
    <dgm:cxn modelId="{30677388-3905-434F-B63B-628CC3637CA1}" srcId="{3D6E2AC6-44C8-4C51-9CF2-B91FC9B747B7}" destId="{7171FB03-F9C6-4A32-990F-A01BBD863BC2}" srcOrd="0" destOrd="0" parTransId="{6690C0AD-0B08-4B77-9ED4-14837AC9DBC7}" sibTransId="{A8FC1D43-DF45-434B-A1C5-1A67DA167462}"/>
    <dgm:cxn modelId="{D6A1861C-920E-42C5-8483-6BF7B492A39B}" type="presOf" srcId="{7E944895-CA17-48C2-BB1E-85D1EB4507AD}" destId="{8611D712-991B-48D1-A690-DC29B9BF7892}" srcOrd="0" destOrd="0" presId="urn:microsoft.com/office/officeart/2005/8/layout/hierarchy4"/>
    <dgm:cxn modelId="{C436C1D0-8529-4B6E-AE30-852FCF028E4D}" srcId="{C4D29DC3-A476-4861-90E1-0471504CA5C2}" destId="{383D5D29-F45F-4DBC-8830-F0E40E038D11}" srcOrd="0" destOrd="0" parTransId="{2C02980C-8EBB-41E9-8A11-43867A3AC6E8}" sibTransId="{787C6576-9DBD-412A-BC24-6E1CC701FF26}"/>
    <dgm:cxn modelId="{1A76C226-C6F3-4B0A-8130-F644DA2FEFFF}" srcId="{383D5D29-F45F-4DBC-8830-F0E40E038D11}" destId="{F8009CF1-2F4C-4405-9917-05E1E328412D}" srcOrd="0" destOrd="0" parTransId="{86DA5A35-F6D9-4F7B-B030-5324398A3DD3}" sibTransId="{909DFF37-DFDB-4275-9DF9-B1B31165ADE7}"/>
    <dgm:cxn modelId="{4FCEEF60-FE9C-4E10-A1F5-867A83595C89}" type="presOf" srcId="{3D6E2AC6-44C8-4C51-9CF2-B91FC9B747B7}" destId="{58436028-2530-482F-8DC8-3ABFBCCCAC9A}" srcOrd="0" destOrd="0" presId="urn:microsoft.com/office/officeart/2005/8/layout/hierarchy4"/>
    <dgm:cxn modelId="{9AC9F3D2-9269-498B-88EE-91E316A74E7E}" srcId="{F8009CF1-2F4C-4405-9917-05E1E328412D}" destId="{7E944895-CA17-48C2-BB1E-85D1EB4507AD}" srcOrd="0" destOrd="0" parTransId="{139CC95F-C1A3-4AD4-BF87-2C7633E2D52E}" sibTransId="{11AA6D96-078C-486C-A910-FFC96D5F41F4}"/>
    <dgm:cxn modelId="{7EA79F15-80BC-427A-82CD-ADC3DE3C4FF7}" type="presOf" srcId="{F8009CF1-2F4C-4405-9917-05E1E328412D}" destId="{EF80B24B-B6B8-45CF-BC2F-30AA52E6E70A}" srcOrd="0" destOrd="0" presId="urn:microsoft.com/office/officeart/2005/8/layout/hierarchy4"/>
    <dgm:cxn modelId="{7E0E5075-D6A1-435A-B6BC-0A1F91B8EE43}" srcId="{383D5D29-F45F-4DBC-8830-F0E40E038D11}" destId="{3D6E2AC6-44C8-4C51-9CF2-B91FC9B747B7}" srcOrd="1" destOrd="0" parTransId="{6B4C6900-0C37-467A-ADF9-3AB87D4582F2}" sibTransId="{7971623A-BE62-4B02-AF81-255E50F67FA6}"/>
    <dgm:cxn modelId="{E024D509-74A0-4772-9D83-28A6853486B2}" type="presOf" srcId="{383D5D29-F45F-4DBC-8830-F0E40E038D11}" destId="{A535B8FB-B816-4A4E-9025-48493D2D6BD4}" srcOrd="0" destOrd="0" presId="urn:microsoft.com/office/officeart/2005/8/layout/hierarchy4"/>
    <dgm:cxn modelId="{D87D1FE2-4319-44AD-B6D4-3DEA77ECD98D}" srcId="{F8009CF1-2F4C-4405-9917-05E1E328412D}" destId="{86789392-000D-41D2-8074-A245BD0F7056}" srcOrd="1" destOrd="0" parTransId="{50F0086B-4997-45F8-83EF-2CBEBE13A2BD}" sibTransId="{51BA6FCB-04CF-4A13-9C26-913743A8AFB4}"/>
    <dgm:cxn modelId="{D3BFD9CA-EE3F-4C01-90EB-B1475664E10E}" srcId="{E0B2A0F8-2B08-4454-991C-17BF3FC0B477}" destId="{BB4A0024-0CF8-45B6-BA47-FB078EB143B9}" srcOrd="0" destOrd="0" parTransId="{3667930B-7D38-48F9-AA66-F25D1848BEAA}" sibTransId="{5074F243-5E46-4A15-BC65-930D7E9EB99A}"/>
    <dgm:cxn modelId="{FB309AA9-9A0E-4396-A2CF-90DCF2361D48}" type="presOf" srcId="{C4D29DC3-A476-4861-90E1-0471504CA5C2}" destId="{45477069-4DC6-4A56-9D7B-8ADD6F754DCE}" srcOrd="0" destOrd="0" presId="urn:microsoft.com/office/officeart/2005/8/layout/hierarchy4"/>
    <dgm:cxn modelId="{C3FC6B48-13CA-4A44-A064-A2B01B6F2DFD}" type="presOf" srcId="{E0B2A0F8-2B08-4454-991C-17BF3FC0B477}" destId="{9F576DA4-995B-45EB-8AF2-E9463AF07DD8}" srcOrd="0" destOrd="0" presId="urn:microsoft.com/office/officeart/2005/8/layout/hierarchy4"/>
    <dgm:cxn modelId="{5B8279BD-6883-480F-B085-C8379F64D60B}" type="presOf" srcId="{E6EE7637-E318-49AD-94D6-D2AFADC5074D}" destId="{97ACEEAD-4E40-4E19-A70E-9CD0F9DB50E3}" srcOrd="0" destOrd="0" presId="urn:microsoft.com/office/officeart/2005/8/layout/hierarchy4"/>
    <dgm:cxn modelId="{AC3AA2C2-1955-4378-99D0-3B9E9BB3FE1A}" srcId="{E0B2A0F8-2B08-4454-991C-17BF3FC0B477}" destId="{E6EE7637-E318-49AD-94D6-D2AFADC5074D}" srcOrd="1" destOrd="0" parTransId="{7D620A05-5143-44A7-AB84-7C8DA21016A5}" sibTransId="{89BB3C60-5C25-497C-A58C-5423EB236C4F}"/>
    <dgm:cxn modelId="{5E82D6D5-4312-48B6-ADE7-96B349865E82}" type="presOf" srcId="{86789392-000D-41D2-8074-A245BD0F7056}" destId="{DE856185-AD36-42F2-96FC-B685C818AB42}" srcOrd="0" destOrd="0" presId="urn:microsoft.com/office/officeart/2005/8/layout/hierarchy4"/>
    <dgm:cxn modelId="{5C55CD05-CD8E-4F58-B7E2-0707DBF40E64}" srcId="{383D5D29-F45F-4DBC-8830-F0E40E038D11}" destId="{E0B2A0F8-2B08-4454-991C-17BF3FC0B477}" srcOrd="2" destOrd="0" parTransId="{2A7D30F5-F646-4F6B-AB95-449ACA653D15}" sibTransId="{67263664-623A-4E25-AE44-49C62F912F22}"/>
    <dgm:cxn modelId="{69D38057-002A-4B29-B556-6E871FB9E7FF}" type="presParOf" srcId="{45477069-4DC6-4A56-9D7B-8ADD6F754DCE}" destId="{3F628E9F-6DEE-4016-B234-D6B231B4E024}" srcOrd="0" destOrd="0" presId="urn:microsoft.com/office/officeart/2005/8/layout/hierarchy4"/>
    <dgm:cxn modelId="{6EABC07A-D86A-477C-8117-93D3A866B2BB}" type="presParOf" srcId="{3F628E9F-6DEE-4016-B234-D6B231B4E024}" destId="{A535B8FB-B816-4A4E-9025-48493D2D6BD4}" srcOrd="0" destOrd="0" presId="urn:microsoft.com/office/officeart/2005/8/layout/hierarchy4"/>
    <dgm:cxn modelId="{12914E28-C99B-4172-9A0E-8DCC4F3E31F8}" type="presParOf" srcId="{3F628E9F-6DEE-4016-B234-D6B231B4E024}" destId="{8014E1D5-2E24-4FB2-865C-71806D8DA879}" srcOrd="1" destOrd="0" presId="urn:microsoft.com/office/officeart/2005/8/layout/hierarchy4"/>
    <dgm:cxn modelId="{B975515D-80C4-4B0C-AC53-DC33F0C201F0}" type="presParOf" srcId="{3F628E9F-6DEE-4016-B234-D6B231B4E024}" destId="{1DE2F8F9-E6E9-4F25-907B-86D7D08820DF}" srcOrd="2" destOrd="0" presId="urn:microsoft.com/office/officeart/2005/8/layout/hierarchy4"/>
    <dgm:cxn modelId="{9AB06393-9DCA-437A-B60C-57068FEC81F7}" type="presParOf" srcId="{1DE2F8F9-E6E9-4F25-907B-86D7D08820DF}" destId="{7378381C-1A2E-4D29-ABDE-B07BEC601AC4}" srcOrd="0" destOrd="0" presId="urn:microsoft.com/office/officeart/2005/8/layout/hierarchy4"/>
    <dgm:cxn modelId="{5E5C3274-FC02-4B89-A881-02BD98D620D4}" type="presParOf" srcId="{7378381C-1A2E-4D29-ABDE-B07BEC601AC4}" destId="{EF80B24B-B6B8-45CF-BC2F-30AA52E6E70A}" srcOrd="0" destOrd="0" presId="urn:microsoft.com/office/officeart/2005/8/layout/hierarchy4"/>
    <dgm:cxn modelId="{CDA4F5F1-9943-4D2A-A08C-4E66EDC7DCCF}" type="presParOf" srcId="{7378381C-1A2E-4D29-ABDE-B07BEC601AC4}" destId="{98335293-6347-4A3B-8274-03945F5D5743}" srcOrd="1" destOrd="0" presId="urn:microsoft.com/office/officeart/2005/8/layout/hierarchy4"/>
    <dgm:cxn modelId="{B66D1D50-AABB-4C2D-9258-BB847EECA8FA}" type="presParOf" srcId="{7378381C-1A2E-4D29-ABDE-B07BEC601AC4}" destId="{B58B453E-C85F-4AEB-94CC-36E9EEF1BFB2}" srcOrd="2" destOrd="0" presId="urn:microsoft.com/office/officeart/2005/8/layout/hierarchy4"/>
    <dgm:cxn modelId="{1B57FA4A-A655-4794-8895-6ED3AADDA879}" type="presParOf" srcId="{B58B453E-C85F-4AEB-94CC-36E9EEF1BFB2}" destId="{78471CFC-D79B-491A-BEC6-D4439C9B8B84}" srcOrd="0" destOrd="0" presId="urn:microsoft.com/office/officeart/2005/8/layout/hierarchy4"/>
    <dgm:cxn modelId="{5BAE6540-11AE-473F-8E29-B8E5FA3EAEE2}" type="presParOf" srcId="{78471CFC-D79B-491A-BEC6-D4439C9B8B84}" destId="{8611D712-991B-48D1-A690-DC29B9BF7892}" srcOrd="0" destOrd="0" presId="urn:microsoft.com/office/officeart/2005/8/layout/hierarchy4"/>
    <dgm:cxn modelId="{933E8258-8F15-4FDF-B20C-4640144BD7BE}" type="presParOf" srcId="{78471CFC-D79B-491A-BEC6-D4439C9B8B84}" destId="{FA93742A-6E4A-4DAB-BDAA-3F243DE398F2}" srcOrd="1" destOrd="0" presId="urn:microsoft.com/office/officeart/2005/8/layout/hierarchy4"/>
    <dgm:cxn modelId="{668E35E0-3CAE-4DE5-ABC8-A6291CB470D5}" type="presParOf" srcId="{B58B453E-C85F-4AEB-94CC-36E9EEF1BFB2}" destId="{C0D24563-54F3-4369-B4E4-33026B8704B5}" srcOrd="1" destOrd="0" presId="urn:microsoft.com/office/officeart/2005/8/layout/hierarchy4"/>
    <dgm:cxn modelId="{3376C589-F2CD-48FA-A130-325C57DCA497}" type="presParOf" srcId="{B58B453E-C85F-4AEB-94CC-36E9EEF1BFB2}" destId="{8195AFD2-EBFE-4910-9E5F-E5BDF062201D}" srcOrd="2" destOrd="0" presId="urn:microsoft.com/office/officeart/2005/8/layout/hierarchy4"/>
    <dgm:cxn modelId="{750EE22E-64D4-45ED-AA69-4D9B5A196EA2}" type="presParOf" srcId="{8195AFD2-EBFE-4910-9E5F-E5BDF062201D}" destId="{DE856185-AD36-42F2-96FC-B685C818AB42}" srcOrd="0" destOrd="0" presId="urn:microsoft.com/office/officeart/2005/8/layout/hierarchy4"/>
    <dgm:cxn modelId="{025951C7-D1F8-4585-AC4E-5528DE12BE4E}" type="presParOf" srcId="{8195AFD2-EBFE-4910-9E5F-E5BDF062201D}" destId="{48AD4E0C-55AD-4B58-A763-8798ADDEAAF2}" srcOrd="1" destOrd="0" presId="urn:microsoft.com/office/officeart/2005/8/layout/hierarchy4"/>
    <dgm:cxn modelId="{359D33BE-CC81-4A5C-AA53-BFEBF1579C6D}" type="presParOf" srcId="{1DE2F8F9-E6E9-4F25-907B-86D7D08820DF}" destId="{75D1A0B6-9DFF-4190-92E9-B1CCBFF66639}" srcOrd="1" destOrd="0" presId="urn:microsoft.com/office/officeart/2005/8/layout/hierarchy4"/>
    <dgm:cxn modelId="{887C9F83-58A8-484F-A127-F9A1ADEDE573}" type="presParOf" srcId="{1DE2F8F9-E6E9-4F25-907B-86D7D08820DF}" destId="{029C0239-A3D6-4715-BA19-65AB8EBCD1CD}" srcOrd="2" destOrd="0" presId="urn:microsoft.com/office/officeart/2005/8/layout/hierarchy4"/>
    <dgm:cxn modelId="{02B598A3-1F52-49BD-B416-9932A3A1A07E}" type="presParOf" srcId="{029C0239-A3D6-4715-BA19-65AB8EBCD1CD}" destId="{58436028-2530-482F-8DC8-3ABFBCCCAC9A}" srcOrd="0" destOrd="0" presId="urn:microsoft.com/office/officeart/2005/8/layout/hierarchy4"/>
    <dgm:cxn modelId="{C0A3E0E4-6397-408B-8ED0-AAEE94624BE0}" type="presParOf" srcId="{029C0239-A3D6-4715-BA19-65AB8EBCD1CD}" destId="{F98D3523-7456-4E3D-8706-770C9C856531}" srcOrd="1" destOrd="0" presId="urn:microsoft.com/office/officeart/2005/8/layout/hierarchy4"/>
    <dgm:cxn modelId="{E0F4B518-18D9-4A0C-ABDD-257E642FB287}" type="presParOf" srcId="{029C0239-A3D6-4715-BA19-65AB8EBCD1CD}" destId="{F071FDBB-9B32-43F8-B605-93659EB6E655}" srcOrd="2" destOrd="0" presId="urn:microsoft.com/office/officeart/2005/8/layout/hierarchy4"/>
    <dgm:cxn modelId="{F2E3006F-CF03-419B-8129-D43D14F03C3A}" type="presParOf" srcId="{F071FDBB-9B32-43F8-B605-93659EB6E655}" destId="{951906FF-1D12-4A29-8E1D-E7E3053B8062}" srcOrd="0" destOrd="0" presId="urn:microsoft.com/office/officeart/2005/8/layout/hierarchy4"/>
    <dgm:cxn modelId="{13E14746-2F4E-497C-A23E-A836F93117C2}" type="presParOf" srcId="{951906FF-1D12-4A29-8E1D-E7E3053B8062}" destId="{9ECE1862-4A9C-4BF9-AD71-A54812CD0950}" srcOrd="0" destOrd="0" presId="urn:microsoft.com/office/officeart/2005/8/layout/hierarchy4"/>
    <dgm:cxn modelId="{5D80F5A3-6668-4828-93FB-998B9E421D22}" type="presParOf" srcId="{951906FF-1D12-4A29-8E1D-E7E3053B8062}" destId="{A4AC3CD3-B989-48AE-8EB1-A6D6932F232C}" srcOrd="1" destOrd="0" presId="urn:microsoft.com/office/officeart/2005/8/layout/hierarchy4"/>
    <dgm:cxn modelId="{D4DCE4C5-C1F7-4B05-8CF9-6111B8888D4B}" type="presParOf" srcId="{1DE2F8F9-E6E9-4F25-907B-86D7D08820DF}" destId="{1A26906C-BA53-47B4-870A-91AB65354F52}" srcOrd="3" destOrd="0" presId="urn:microsoft.com/office/officeart/2005/8/layout/hierarchy4"/>
    <dgm:cxn modelId="{AA7E27C3-566F-4436-9696-575207EEA391}" type="presParOf" srcId="{1DE2F8F9-E6E9-4F25-907B-86D7D08820DF}" destId="{6B0AC5D2-7037-4679-88F1-C4C22347BA27}" srcOrd="4" destOrd="0" presId="urn:microsoft.com/office/officeart/2005/8/layout/hierarchy4"/>
    <dgm:cxn modelId="{7DA369B4-4DB1-4580-AD65-5A7FABA9F906}" type="presParOf" srcId="{6B0AC5D2-7037-4679-88F1-C4C22347BA27}" destId="{9F576DA4-995B-45EB-8AF2-E9463AF07DD8}" srcOrd="0" destOrd="0" presId="urn:microsoft.com/office/officeart/2005/8/layout/hierarchy4"/>
    <dgm:cxn modelId="{C2621C3D-DDA2-4ADF-87D2-3BB877CE0FCD}" type="presParOf" srcId="{6B0AC5D2-7037-4679-88F1-C4C22347BA27}" destId="{858EABA8-6A7C-473B-822C-9F32CF0229CE}" srcOrd="1" destOrd="0" presId="urn:microsoft.com/office/officeart/2005/8/layout/hierarchy4"/>
    <dgm:cxn modelId="{E636FE0C-D6B0-4E5E-B5D0-BCD9F93C1B85}" type="presParOf" srcId="{6B0AC5D2-7037-4679-88F1-C4C22347BA27}" destId="{3802A331-2D36-4F59-9F3D-0F46BDEDB4EE}" srcOrd="2" destOrd="0" presId="urn:microsoft.com/office/officeart/2005/8/layout/hierarchy4"/>
    <dgm:cxn modelId="{0A44C284-A9BF-4329-B25D-40551D61ABFD}" type="presParOf" srcId="{3802A331-2D36-4F59-9F3D-0F46BDEDB4EE}" destId="{66CC9A29-D27A-4FFB-8249-B0967B8D4389}" srcOrd="0" destOrd="0" presId="urn:microsoft.com/office/officeart/2005/8/layout/hierarchy4"/>
    <dgm:cxn modelId="{D367D592-829C-4D0D-9BCF-24CD6E67ABB3}" type="presParOf" srcId="{66CC9A29-D27A-4FFB-8249-B0967B8D4389}" destId="{1993E040-B6F8-4F84-B60E-11AC33BF3F04}" srcOrd="0" destOrd="0" presId="urn:microsoft.com/office/officeart/2005/8/layout/hierarchy4"/>
    <dgm:cxn modelId="{21F17DED-BE67-43F2-9A16-D5B47C1CB6F7}" type="presParOf" srcId="{66CC9A29-D27A-4FFB-8249-B0967B8D4389}" destId="{F147E419-E67B-422A-B47A-F6C351380383}" srcOrd="1" destOrd="0" presId="urn:microsoft.com/office/officeart/2005/8/layout/hierarchy4"/>
    <dgm:cxn modelId="{B6314D98-67D5-4676-A120-BFA1BDD202B7}" type="presParOf" srcId="{3802A331-2D36-4F59-9F3D-0F46BDEDB4EE}" destId="{C1378246-821F-457B-8E99-B027CBEFD347}" srcOrd="1" destOrd="0" presId="urn:microsoft.com/office/officeart/2005/8/layout/hierarchy4"/>
    <dgm:cxn modelId="{CBC92FA0-ECEB-4B6D-8A70-B8E28CF8A201}" type="presParOf" srcId="{3802A331-2D36-4F59-9F3D-0F46BDEDB4EE}" destId="{E568D937-F22E-4BFA-9207-2D8FE165711D}" srcOrd="2" destOrd="0" presId="urn:microsoft.com/office/officeart/2005/8/layout/hierarchy4"/>
    <dgm:cxn modelId="{35DBA671-AEBB-4AF3-94EF-91232B01301F}" type="presParOf" srcId="{E568D937-F22E-4BFA-9207-2D8FE165711D}" destId="{97ACEEAD-4E40-4E19-A70E-9CD0F9DB50E3}" srcOrd="0" destOrd="0" presId="urn:microsoft.com/office/officeart/2005/8/layout/hierarchy4"/>
    <dgm:cxn modelId="{B7B7041B-39A8-4383-A5B1-402DF80F65F6}" type="presParOf" srcId="{E568D937-F22E-4BFA-9207-2D8FE165711D}" destId="{76171F51-519C-4FDD-A671-E1D7BA56C03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DECAAA-37F1-4E2C-B5C4-31DBE1F5DE8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9BBFDF5-4903-40CD-9CF2-D38CE0DE9FE6}">
      <dgm:prSet phldrT="[Text]" custT="1"/>
      <dgm:spPr>
        <a:noFill/>
      </dgm:spPr>
      <dgm:t>
        <a:bodyPr/>
        <a:lstStyle/>
        <a:p>
          <a:r>
            <a:rPr lang="lv-LV" sz="1500" b="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NAP izstrāde, tā mērķu un risinājumu integrēšana ES fondu un budžeta investīcijās, nozaru politikās</a:t>
          </a:r>
          <a:endParaRPr lang="en-GB" sz="1500" b="0" dirty="0">
            <a:solidFill>
              <a:schemeClr val="tx1">
                <a:lumMod val="85000"/>
                <a:lumOff val="1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FE4AF585-D52A-46CA-AB6F-A2B3A766AC0E}" type="parTrans" cxnId="{B58E16F2-6787-4CA4-BA43-DF2DBCD52166}">
      <dgm:prSet/>
      <dgm:spPr/>
      <dgm:t>
        <a:bodyPr/>
        <a:lstStyle/>
        <a:p>
          <a:endParaRPr lang="en-GB"/>
        </a:p>
      </dgm:t>
    </dgm:pt>
    <dgm:pt modelId="{73D736A8-ED3F-400E-877F-1C2B565A0269}" type="sibTrans" cxnId="{B58E16F2-6787-4CA4-BA43-DF2DBCD52166}">
      <dgm:prSet/>
      <dgm:spPr>
        <a:ln>
          <a:solidFill>
            <a:schemeClr val="bg2">
              <a:lumMod val="90000"/>
            </a:schemeClr>
          </a:solidFill>
        </a:ln>
      </dgm:spPr>
      <dgm:t>
        <a:bodyPr/>
        <a:lstStyle/>
        <a:p>
          <a:endParaRPr lang="en-GB"/>
        </a:p>
      </dgm:t>
    </dgm:pt>
    <dgm:pt modelId="{75F228BA-413D-4A3D-8AB8-C0376E24C9A9}">
      <dgm:prSet phldrT="[Text]" custT="1"/>
      <dgm:spPr>
        <a:noFill/>
      </dgm:spPr>
      <dgm:t>
        <a:bodyPr/>
        <a:lstStyle/>
        <a:p>
          <a:pPr algn="just"/>
          <a:r>
            <a:rPr lang="lv-LV" sz="15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Valsts stratēģisko mērķu sasniegšanas monitorings, korekcijas, sasaiste ar resursiem un rīcībpolitiku, </a:t>
          </a:r>
          <a:r>
            <a:rPr lang="lv-LV" sz="1500" b="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atbalsts MP MK Deklarācijas un VRP izstrādē un īstenošanā </a:t>
          </a:r>
          <a:endParaRPr lang="en-GB" sz="1500" dirty="0">
            <a:solidFill>
              <a:schemeClr val="tx1">
                <a:lumMod val="85000"/>
                <a:lumOff val="1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E6D5D48F-9B0B-47CF-8D4F-21B87C711B27}" type="parTrans" cxnId="{CF3A2D25-6774-480D-9B63-F65ACE1CAF90}">
      <dgm:prSet/>
      <dgm:spPr/>
      <dgm:t>
        <a:bodyPr/>
        <a:lstStyle/>
        <a:p>
          <a:endParaRPr lang="en-GB"/>
        </a:p>
      </dgm:t>
    </dgm:pt>
    <dgm:pt modelId="{9BE32D64-5B69-4E53-8DB1-3F08FE604C1B}" type="sibTrans" cxnId="{CF3A2D25-6774-480D-9B63-F65ACE1CAF90}">
      <dgm:prSet/>
      <dgm:spPr/>
      <dgm:t>
        <a:bodyPr/>
        <a:lstStyle/>
        <a:p>
          <a:endParaRPr lang="en-GB"/>
        </a:p>
      </dgm:t>
    </dgm:pt>
    <dgm:pt modelId="{C41DDDDF-FFFB-4428-81AF-E4D61947B635}">
      <dgm:prSet phldrT="[Text]" custT="1"/>
      <dgm:spPr>
        <a:noFill/>
      </dgm:spPr>
      <dgm:t>
        <a:bodyPr/>
        <a:lstStyle/>
        <a:p>
          <a:r>
            <a:rPr lang="lv-LV" sz="1500" b="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Valsts kapitālsabiedrību pārvaldības reforma, sadarbība ar OECD</a:t>
          </a:r>
          <a:endParaRPr lang="en-GB" sz="1500" b="0" dirty="0">
            <a:solidFill>
              <a:schemeClr val="tx1">
                <a:lumMod val="85000"/>
                <a:lumOff val="1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A71A8FDA-457E-40AB-B6BD-6F3D436B20C6}" type="parTrans" cxnId="{68FB8AF7-2F1F-4E4B-9210-19FF4B410B45}">
      <dgm:prSet/>
      <dgm:spPr/>
      <dgm:t>
        <a:bodyPr/>
        <a:lstStyle/>
        <a:p>
          <a:endParaRPr lang="en-GB"/>
        </a:p>
      </dgm:t>
    </dgm:pt>
    <dgm:pt modelId="{55AA0BC5-991B-4758-BF2C-EBF1E4DEE657}" type="sibTrans" cxnId="{68FB8AF7-2F1F-4E4B-9210-19FF4B410B45}">
      <dgm:prSet/>
      <dgm:spPr/>
      <dgm:t>
        <a:bodyPr/>
        <a:lstStyle/>
        <a:p>
          <a:endParaRPr lang="en-GB"/>
        </a:p>
      </dgm:t>
    </dgm:pt>
    <dgm:pt modelId="{5484CBDE-5D61-44F7-8405-FBF06E1FED98}">
      <dgm:prSet custT="1"/>
      <dgm:spPr>
        <a:noFill/>
      </dgm:spPr>
      <dgm:t>
        <a:bodyPr/>
        <a:lstStyle/>
        <a:p>
          <a:r>
            <a:rPr lang="lv-LV" sz="15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Atsevišķu MP uzdevumu īstenošana, darbs ar LR Saeimas IAK, MP Padomes/ DG/ DLC</a:t>
          </a:r>
          <a:endParaRPr lang="en-GB" sz="1500" dirty="0">
            <a:solidFill>
              <a:schemeClr val="tx1">
                <a:lumMod val="85000"/>
                <a:lumOff val="1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9D729EF-EAEC-47BD-B5CA-89F332364C60}" type="parTrans" cxnId="{D61AC31F-E650-4A0B-A04A-3F88073EE8F3}">
      <dgm:prSet/>
      <dgm:spPr/>
      <dgm:t>
        <a:bodyPr/>
        <a:lstStyle/>
        <a:p>
          <a:endParaRPr lang="en-GB"/>
        </a:p>
      </dgm:t>
    </dgm:pt>
    <dgm:pt modelId="{D41D0B1D-4832-4987-85CE-F82540C8483D}" type="sibTrans" cxnId="{D61AC31F-E650-4A0B-A04A-3F88073EE8F3}">
      <dgm:prSet/>
      <dgm:spPr/>
      <dgm:t>
        <a:bodyPr/>
        <a:lstStyle/>
        <a:p>
          <a:endParaRPr lang="en-GB"/>
        </a:p>
      </dgm:t>
    </dgm:pt>
    <dgm:pt modelId="{FFFD5A4A-EAB4-4E94-A5BD-4F5824EA6512}" type="pres">
      <dgm:prSet presAssocID="{4FDECAAA-37F1-4E2C-B5C4-31DBE1F5DE8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lv-LV"/>
        </a:p>
      </dgm:t>
    </dgm:pt>
    <dgm:pt modelId="{4210D2E3-C981-40C2-8612-1C0AAD1CFBAE}" type="pres">
      <dgm:prSet presAssocID="{4FDECAAA-37F1-4E2C-B5C4-31DBE1F5DE86}" presName="Name1" presStyleCnt="0"/>
      <dgm:spPr/>
    </dgm:pt>
    <dgm:pt modelId="{BBDC2694-167C-465A-98CC-4AB265AD5F95}" type="pres">
      <dgm:prSet presAssocID="{4FDECAAA-37F1-4E2C-B5C4-31DBE1F5DE86}" presName="cycle" presStyleCnt="0"/>
      <dgm:spPr/>
    </dgm:pt>
    <dgm:pt modelId="{1044B606-F5E0-4BDF-A35E-0D15624A9271}" type="pres">
      <dgm:prSet presAssocID="{4FDECAAA-37F1-4E2C-B5C4-31DBE1F5DE86}" presName="srcNode" presStyleLbl="node1" presStyleIdx="0" presStyleCnt="4"/>
      <dgm:spPr/>
    </dgm:pt>
    <dgm:pt modelId="{2D99B027-8410-427F-BD26-0ADC31ED5275}" type="pres">
      <dgm:prSet presAssocID="{4FDECAAA-37F1-4E2C-B5C4-31DBE1F5DE86}" presName="conn" presStyleLbl="parChTrans1D2" presStyleIdx="0" presStyleCnt="1"/>
      <dgm:spPr/>
      <dgm:t>
        <a:bodyPr/>
        <a:lstStyle/>
        <a:p>
          <a:endParaRPr lang="lv-LV"/>
        </a:p>
      </dgm:t>
    </dgm:pt>
    <dgm:pt modelId="{71A2C3D3-A098-48E1-8073-374CAB0031B5}" type="pres">
      <dgm:prSet presAssocID="{4FDECAAA-37F1-4E2C-B5C4-31DBE1F5DE86}" presName="extraNode" presStyleLbl="node1" presStyleIdx="0" presStyleCnt="4"/>
      <dgm:spPr/>
    </dgm:pt>
    <dgm:pt modelId="{A1343133-0317-4E4C-83D0-6E21EF95A225}" type="pres">
      <dgm:prSet presAssocID="{4FDECAAA-37F1-4E2C-B5C4-31DBE1F5DE86}" presName="dstNode" presStyleLbl="node1" presStyleIdx="0" presStyleCnt="4"/>
      <dgm:spPr/>
    </dgm:pt>
    <dgm:pt modelId="{22CE808F-0514-4CFC-8393-3C1AAA87E7A3}" type="pres">
      <dgm:prSet presAssocID="{09BBFDF5-4903-40CD-9CF2-D38CE0DE9FE6}" presName="text_1" presStyleLbl="node1" presStyleIdx="0" presStyleCnt="4" custScaleX="92875" custLinFactNeighborX="2351" custLinFactNeighborY="-7632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9A86B87F-3B4B-429C-84DB-F6FDC28BB0A0}" type="pres">
      <dgm:prSet presAssocID="{09BBFDF5-4903-40CD-9CF2-D38CE0DE9FE6}" presName="accent_1" presStyleCnt="0"/>
      <dgm:spPr/>
    </dgm:pt>
    <dgm:pt modelId="{F35BE75B-F3F7-44F8-9E60-E260681AFFEA}" type="pres">
      <dgm:prSet presAssocID="{09BBFDF5-4903-40CD-9CF2-D38CE0DE9FE6}" presName="accentRepeatNode" presStyleLbl="solidFgAcc1" presStyleIdx="0" presStyleCnt="4"/>
      <dgm:spPr>
        <a:ln>
          <a:noFill/>
        </a:ln>
      </dgm:spPr>
      <dgm:t>
        <a:bodyPr/>
        <a:lstStyle/>
        <a:p>
          <a:endParaRPr lang="lv-LV"/>
        </a:p>
      </dgm:t>
    </dgm:pt>
    <dgm:pt modelId="{57BF3AFD-3C9B-46C9-A914-9C3CE834D4F2}" type="pres">
      <dgm:prSet presAssocID="{75F228BA-413D-4A3D-8AB8-C0376E24C9A9}" presName="text_2" presStyleLbl="node1" presStyleIdx="1" presStyleCnt="4" custScaleX="93657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2F361041-DA9F-42C7-B2E8-DDE2D15B75C0}" type="pres">
      <dgm:prSet presAssocID="{75F228BA-413D-4A3D-8AB8-C0376E24C9A9}" presName="accent_2" presStyleCnt="0"/>
      <dgm:spPr/>
    </dgm:pt>
    <dgm:pt modelId="{A7913D79-EFB8-4F82-86C8-117ABFDBD05E}" type="pres">
      <dgm:prSet presAssocID="{75F228BA-413D-4A3D-8AB8-C0376E24C9A9}" presName="accentRepeatNode" presStyleLbl="solidFgAcc1" presStyleIdx="1" presStyleCnt="4"/>
      <dgm:spPr>
        <a:ln>
          <a:noFill/>
        </a:ln>
      </dgm:spPr>
      <dgm:t>
        <a:bodyPr/>
        <a:lstStyle/>
        <a:p>
          <a:endParaRPr lang="lv-LV"/>
        </a:p>
      </dgm:t>
    </dgm:pt>
    <dgm:pt modelId="{4E4FBB06-13F9-48DA-AA71-9222BA553746}" type="pres">
      <dgm:prSet presAssocID="{C41DDDDF-FFFB-4428-81AF-E4D61947B635}" presName="text_3" presStyleLbl="node1" presStyleIdx="2" presStyleCnt="4" custScaleX="91372" custLinFactNeighborX="-4466" custLinFactNeighborY="-1516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888F8E9C-6091-4736-869D-D4109B146BED}" type="pres">
      <dgm:prSet presAssocID="{C41DDDDF-FFFB-4428-81AF-E4D61947B635}" presName="accent_3" presStyleCnt="0"/>
      <dgm:spPr/>
    </dgm:pt>
    <dgm:pt modelId="{A2F172FC-5A4F-4591-8308-74F9E6C99A29}" type="pres">
      <dgm:prSet presAssocID="{C41DDDDF-FFFB-4428-81AF-E4D61947B635}" presName="accentRepeatNode" presStyleLbl="solidFgAcc1" presStyleIdx="2" presStyleCnt="4"/>
      <dgm:spPr>
        <a:ln>
          <a:noFill/>
        </a:ln>
      </dgm:spPr>
      <dgm:t>
        <a:bodyPr/>
        <a:lstStyle/>
        <a:p>
          <a:endParaRPr lang="lv-LV"/>
        </a:p>
      </dgm:t>
    </dgm:pt>
    <dgm:pt modelId="{5AA2CD84-AEA5-4CBB-A3F3-62365C535691}" type="pres">
      <dgm:prSet presAssocID="{5484CBDE-5D61-44F7-8405-FBF06E1FED98}" presName="text_4" presStyleLbl="node1" presStyleIdx="3" presStyleCnt="4" custScaleX="95380" custLinFactNeighborX="-133" custLinFactNeighborY="5982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35BF861B-2C82-4A9C-8C3D-AA9B6A24A233}" type="pres">
      <dgm:prSet presAssocID="{5484CBDE-5D61-44F7-8405-FBF06E1FED98}" presName="accent_4" presStyleCnt="0"/>
      <dgm:spPr/>
    </dgm:pt>
    <dgm:pt modelId="{FBF49803-B6B0-4BC9-B4DD-D60040827F64}" type="pres">
      <dgm:prSet presAssocID="{5484CBDE-5D61-44F7-8405-FBF06E1FED98}" presName="accentRepeatNode" presStyleLbl="solidFgAcc1" presStyleIdx="3" presStyleCnt="4"/>
      <dgm:spPr>
        <a:ln>
          <a:noFill/>
        </a:ln>
      </dgm:spPr>
      <dgm:t>
        <a:bodyPr/>
        <a:lstStyle/>
        <a:p>
          <a:endParaRPr lang="lv-LV"/>
        </a:p>
      </dgm:t>
    </dgm:pt>
  </dgm:ptLst>
  <dgm:cxnLst>
    <dgm:cxn modelId="{F0964B5F-400F-4C75-887A-517449012C30}" type="presOf" srcId="{4FDECAAA-37F1-4E2C-B5C4-31DBE1F5DE86}" destId="{FFFD5A4A-EAB4-4E94-A5BD-4F5824EA6512}" srcOrd="0" destOrd="0" presId="urn:microsoft.com/office/officeart/2008/layout/VerticalCurvedList"/>
    <dgm:cxn modelId="{75541121-E008-43B4-B761-99873686A612}" type="presOf" srcId="{5484CBDE-5D61-44F7-8405-FBF06E1FED98}" destId="{5AA2CD84-AEA5-4CBB-A3F3-62365C535691}" srcOrd="0" destOrd="0" presId="urn:microsoft.com/office/officeart/2008/layout/VerticalCurvedList"/>
    <dgm:cxn modelId="{A7F6BB7E-9FDE-484B-B577-E7AB0C66055A}" type="presOf" srcId="{75F228BA-413D-4A3D-8AB8-C0376E24C9A9}" destId="{57BF3AFD-3C9B-46C9-A914-9C3CE834D4F2}" srcOrd="0" destOrd="0" presId="urn:microsoft.com/office/officeart/2008/layout/VerticalCurvedList"/>
    <dgm:cxn modelId="{B58E16F2-6787-4CA4-BA43-DF2DBCD52166}" srcId="{4FDECAAA-37F1-4E2C-B5C4-31DBE1F5DE86}" destId="{09BBFDF5-4903-40CD-9CF2-D38CE0DE9FE6}" srcOrd="0" destOrd="0" parTransId="{FE4AF585-D52A-46CA-AB6F-A2B3A766AC0E}" sibTransId="{73D736A8-ED3F-400E-877F-1C2B565A0269}"/>
    <dgm:cxn modelId="{9927E6F7-B110-4E5D-80A7-EB62093171E2}" type="presOf" srcId="{73D736A8-ED3F-400E-877F-1C2B565A0269}" destId="{2D99B027-8410-427F-BD26-0ADC31ED5275}" srcOrd="0" destOrd="0" presId="urn:microsoft.com/office/officeart/2008/layout/VerticalCurvedList"/>
    <dgm:cxn modelId="{D61AC31F-E650-4A0B-A04A-3F88073EE8F3}" srcId="{4FDECAAA-37F1-4E2C-B5C4-31DBE1F5DE86}" destId="{5484CBDE-5D61-44F7-8405-FBF06E1FED98}" srcOrd="3" destOrd="0" parTransId="{29D729EF-EAEC-47BD-B5CA-89F332364C60}" sibTransId="{D41D0B1D-4832-4987-85CE-F82540C8483D}"/>
    <dgm:cxn modelId="{68FB8AF7-2F1F-4E4B-9210-19FF4B410B45}" srcId="{4FDECAAA-37F1-4E2C-B5C4-31DBE1F5DE86}" destId="{C41DDDDF-FFFB-4428-81AF-E4D61947B635}" srcOrd="2" destOrd="0" parTransId="{A71A8FDA-457E-40AB-B6BD-6F3D436B20C6}" sibTransId="{55AA0BC5-991B-4758-BF2C-EBF1E4DEE657}"/>
    <dgm:cxn modelId="{0DE53254-C2CD-44CE-8280-C7128BC4048E}" type="presOf" srcId="{C41DDDDF-FFFB-4428-81AF-E4D61947B635}" destId="{4E4FBB06-13F9-48DA-AA71-9222BA553746}" srcOrd="0" destOrd="0" presId="urn:microsoft.com/office/officeart/2008/layout/VerticalCurvedList"/>
    <dgm:cxn modelId="{86E1CBD7-851C-4F13-9C1C-419446BF00F3}" type="presOf" srcId="{09BBFDF5-4903-40CD-9CF2-D38CE0DE9FE6}" destId="{22CE808F-0514-4CFC-8393-3C1AAA87E7A3}" srcOrd="0" destOrd="0" presId="urn:microsoft.com/office/officeart/2008/layout/VerticalCurvedList"/>
    <dgm:cxn modelId="{CF3A2D25-6774-480D-9B63-F65ACE1CAF90}" srcId="{4FDECAAA-37F1-4E2C-B5C4-31DBE1F5DE86}" destId="{75F228BA-413D-4A3D-8AB8-C0376E24C9A9}" srcOrd="1" destOrd="0" parTransId="{E6D5D48F-9B0B-47CF-8D4F-21B87C711B27}" sibTransId="{9BE32D64-5B69-4E53-8DB1-3F08FE604C1B}"/>
    <dgm:cxn modelId="{7F4B61A3-E8B3-45E7-8822-22BC38A85CF4}" type="presParOf" srcId="{FFFD5A4A-EAB4-4E94-A5BD-4F5824EA6512}" destId="{4210D2E3-C981-40C2-8612-1C0AAD1CFBAE}" srcOrd="0" destOrd="0" presId="urn:microsoft.com/office/officeart/2008/layout/VerticalCurvedList"/>
    <dgm:cxn modelId="{7B3FC498-00B2-4BC1-8246-8341A57BD760}" type="presParOf" srcId="{4210D2E3-C981-40C2-8612-1C0AAD1CFBAE}" destId="{BBDC2694-167C-465A-98CC-4AB265AD5F95}" srcOrd="0" destOrd="0" presId="urn:microsoft.com/office/officeart/2008/layout/VerticalCurvedList"/>
    <dgm:cxn modelId="{ECA73DE0-F498-4F8B-A190-BF5DCD2A4C42}" type="presParOf" srcId="{BBDC2694-167C-465A-98CC-4AB265AD5F95}" destId="{1044B606-F5E0-4BDF-A35E-0D15624A9271}" srcOrd="0" destOrd="0" presId="urn:microsoft.com/office/officeart/2008/layout/VerticalCurvedList"/>
    <dgm:cxn modelId="{9831158E-37AB-4784-90E8-3524CBF6B959}" type="presParOf" srcId="{BBDC2694-167C-465A-98CC-4AB265AD5F95}" destId="{2D99B027-8410-427F-BD26-0ADC31ED5275}" srcOrd="1" destOrd="0" presId="urn:microsoft.com/office/officeart/2008/layout/VerticalCurvedList"/>
    <dgm:cxn modelId="{7C2FE716-B56C-489F-8473-2AE33C1AF27C}" type="presParOf" srcId="{BBDC2694-167C-465A-98CC-4AB265AD5F95}" destId="{71A2C3D3-A098-48E1-8073-374CAB0031B5}" srcOrd="2" destOrd="0" presId="urn:microsoft.com/office/officeart/2008/layout/VerticalCurvedList"/>
    <dgm:cxn modelId="{D0E7F97B-F472-40E7-96FC-8A3630B2C12F}" type="presParOf" srcId="{BBDC2694-167C-465A-98CC-4AB265AD5F95}" destId="{A1343133-0317-4E4C-83D0-6E21EF95A225}" srcOrd="3" destOrd="0" presId="urn:microsoft.com/office/officeart/2008/layout/VerticalCurvedList"/>
    <dgm:cxn modelId="{6C82C26E-83F4-42B8-9072-E84EF214759B}" type="presParOf" srcId="{4210D2E3-C981-40C2-8612-1C0AAD1CFBAE}" destId="{22CE808F-0514-4CFC-8393-3C1AAA87E7A3}" srcOrd="1" destOrd="0" presId="urn:microsoft.com/office/officeart/2008/layout/VerticalCurvedList"/>
    <dgm:cxn modelId="{9CAAF33A-A793-4227-88F5-9FA0E92896CD}" type="presParOf" srcId="{4210D2E3-C981-40C2-8612-1C0AAD1CFBAE}" destId="{9A86B87F-3B4B-429C-84DB-F6FDC28BB0A0}" srcOrd="2" destOrd="0" presId="urn:microsoft.com/office/officeart/2008/layout/VerticalCurvedList"/>
    <dgm:cxn modelId="{E3D8C28B-EFFB-421C-B2BE-03F43FF45605}" type="presParOf" srcId="{9A86B87F-3B4B-429C-84DB-F6FDC28BB0A0}" destId="{F35BE75B-F3F7-44F8-9E60-E260681AFFEA}" srcOrd="0" destOrd="0" presId="urn:microsoft.com/office/officeart/2008/layout/VerticalCurvedList"/>
    <dgm:cxn modelId="{40F330A3-23A7-4333-B446-CBE28456DE36}" type="presParOf" srcId="{4210D2E3-C981-40C2-8612-1C0AAD1CFBAE}" destId="{57BF3AFD-3C9B-46C9-A914-9C3CE834D4F2}" srcOrd="3" destOrd="0" presId="urn:microsoft.com/office/officeart/2008/layout/VerticalCurvedList"/>
    <dgm:cxn modelId="{DFBB6AD5-B357-474B-B745-F6E751075CA6}" type="presParOf" srcId="{4210D2E3-C981-40C2-8612-1C0AAD1CFBAE}" destId="{2F361041-DA9F-42C7-B2E8-DDE2D15B75C0}" srcOrd="4" destOrd="0" presId="urn:microsoft.com/office/officeart/2008/layout/VerticalCurvedList"/>
    <dgm:cxn modelId="{26F1A190-A757-4B85-A59E-D38D80B64795}" type="presParOf" srcId="{2F361041-DA9F-42C7-B2E8-DDE2D15B75C0}" destId="{A7913D79-EFB8-4F82-86C8-117ABFDBD05E}" srcOrd="0" destOrd="0" presId="urn:microsoft.com/office/officeart/2008/layout/VerticalCurvedList"/>
    <dgm:cxn modelId="{4BA48EB8-4CCF-48AE-84F8-93EFD8428F5E}" type="presParOf" srcId="{4210D2E3-C981-40C2-8612-1C0AAD1CFBAE}" destId="{4E4FBB06-13F9-48DA-AA71-9222BA553746}" srcOrd="5" destOrd="0" presId="urn:microsoft.com/office/officeart/2008/layout/VerticalCurvedList"/>
    <dgm:cxn modelId="{40BA731A-B1DA-4E7E-914F-ECD5FEB0D600}" type="presParOf" srcId="{4210D2E3-C981-40C2-8612-1C0AAD1CFBAE}" destId="{888F8E9C-6091-4736-869D-D4109B146BED}" srcOrd="6" destOrd="0" presId="urn:microsoft.com/office/officeart/2008/layout/VerticalCurvedList"/>
    <dgm:cxn modelId="{43356B6B-D6F1-4833-8C27-AE55C7C5A758}" type="presParOf" srcId="{888F8E9C-6091-4736-869D-D4109B146BED}" destId="{A2F172FC-5A4F-4591-8308-74F9E6C99A29}" srcOrd="0" destOrd="0" presId="urn:microsoft.com/office/officeart/2008/layout/VerticalCurvedList"/>
    <dgm:cxn modelId="{206D3C2A-455F-490C-B53B-6C36465F32C3}" type="presParOf" srcId="{4210D2E3-C981-40C2-8612-1C0AAD1CFBAE}" destId="{5AA2CD84-AEA5-4CBB-A3F3-62365C535691}" srcOrd="7" destOrd="0" presId="urn:microsoft.com/office/officeart/2008/layout/VerticalCurvedList"/>
    <dgm:cxn modelId="{299092C0-DE90-40FD-A84F-9B0883B8F57D}" type="presParOf" srcId="{4210D2E3-C981-40C2-8612-1C0AAD1CFBAE}" destId="{35BF861B-2C82-4A9C-8C3D-AA9B6A24A233}" srcOrd="8" destOrd="0" presId="urn:microsoft.com/office/officeart/2008/layout/VerticalCurvedList"/>
    <dgm:cxn modelId="{E5FCF6C7-C970-4B2D-8E04-5F4DC3BFC254}" type="presParOf" srcId="{35BF861B-2C82-4A9C-8C3D-AA9B6A24A233}" destId="{FBF49803-B6B0-4BC9-B4DD-D60040827F6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5B8FB-B816-4A4E-9025-48493D2D6BD4}">
      <dsp:nvSpPr>
        <dsp:cNvPr id="0" name=""/>
        <dsp:cNvSpPr/>
      </dsp:nvSpPr>
      <dsp:spPr>
        <a:xfrm>
          <a:off x="3521" y="0"/>
          <a:ext cx="7575160" cy="753002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2200" b="1" kern="1200" noProof="0" dirty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Ministru prezidents</a:t>
          </a:r>
          <a:endParaRPr lang="en-US" sz="2200" b="1" kern="1200" noProof="0" dirty="0">
            <a:solidFill>
              <a:schemeClr val="accent2">
                <a:lumMod val="7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25576" y="22055"/>
        <a:ext cx="7531050" cy="708892"/>
      </dsp:txXfrm>
    </dsp:sp>
    <dsp:sp modelId="{EF80B24B-B6B8-45CF-BC2F-30AA52E6E70A}">
      <dsp:nvSpPr>
        <dsp:cNvPr id="0" name=""/>
        <dsp:cNvSpPr/>
      </dsp:nvSpPr>
      <dsp:spPr>
        <a:xfrm>
          <a:off x="193236" y="895109"/>
          <a:ext cx="2623544" cy="1609427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600" kern="1200" noProof="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Pārresoru koordinācijas centrs (PKC)</a:t>
          </a:r>
          <a:endParaRPr lang="en-GB" sz="1600" kern="1200" noProof="0" dirty="0">
            <a:solidFill>
              <a:schemeClr val="bg2">
                <a:lumMod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240375" y="942248"/>
        <a:ext cx="2529266" cy="1515149"/>
      </dsp:txXfrm>
    </dsp:sp>
    <dsp:sp modelId="{8611D712-991B-48D1-A690-DC29B9BF7892}">
      <dsp:nvSpPr>
        <dsp:cNvPr id="0" name=""/>
        <dsp:cNvSpPr/>
      </dsp:nvSpPr>
      <dsp:spPr>
        <a:xfrm>
          <a:off x="10763" y="2681624"/>
          <a:ext cx="1342962" cy="1609427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lv-LV" sz="1100" b="1" kern="1200" noProof="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Attīstības </a:t>
          </a:r>
          <a:r>
            <a:rPr lang="lv-LV" sz="1100" b="1" kern="1200" noProof="0" dirty="0" smtClean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plānošana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lv-LV" sz="1100" b="1" kern="1200" noProof="0" dirty="0" smtClean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 uzraudzība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lv-LV" sz="1100" b="1" kern="1200" noProof="0" dirty="0" smtClean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lv-LV" sz="1100" b="1" kern="1200" noProof="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novērtēšana</a:t>
          </a:r>
          <a:endParaRPr lang="en-US" sz="1100" b="1" kern="1200" noProof="0" dirty="0">
            <a:solidFill>
              <a:schemeClr val="bg2">
                <a:lumMod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50097" y="2720958"/>
        <a:ext cx="1264294" cy="1530759"/>
      </dsp:txXfrm>
    </dsp:sp>
    <dsp:sp modelId="{DE856185-AD36-42F2-96FC-B685C818AB42}">
      <dsp:nvSpPr>
        <dsp:cNvPr id="0" name=""/>
        <dsp:cNvSpPr/>
      </dsp:nvSpPr>
      <dsp:spPr>
        <a:xfrm>
          <a:off x="1431163" y="2681624"/>
          <a:ext cx="1568747" cy="1609427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100" b="1" kern="1200" baseline="0" noProof="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Valsts kapitālsabiedrību pārvaldība</a:t>
          </a:r>
          <a:endParaRPr lang="en-US" sz="1100" b="1" kern="1200" baseline="0" noProof="0" dirty="0">
            <a:solidFill>
              <a:schemeClr val="bg2">
                <a:lumMod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477110" y="2727571"/>
        <a:ext cx="1476853" cy="1517533"/>
      </dsp:txXfrm>
    </dsp:sp>
    <dsp:sp modelId="{58436028-2530-482F-8DC8-3ABFBCCCAC9A}">
      <dsp:nvSpPr>
        <dsp:cNvPr id="0" name=""/>
        <dsp:cNvSpPr/>
      </dsp:nvSpPr>
      <dsp:spPr>
        <a:xfrm>
          <a:off x="3192563" y="911157"/>
          <a:ext cx="1727161" cy="1609427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600" kern="1200" noProof="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Ministru prezidenta birojs</a:t>
          </a:r>
          <a:endParaRPr lang="en-GB" sz="1600" kern="1200" noProof="0" dirty="0">
            <a:solidFill>
              <a:schemeClr val="bg1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3239702" y="958296"/>
        <a:ext cx="1632883" cy="1515149"/>
      </dsp:txXfrm>
    </dsp:sp>
    <dsp:sp modelId="{9ECE1862-4A9C-4BF9-AD71-A54812CD0950}">
      <dsp:nvSpPr>
        <dsp:cNvPr id="0" name=""/>
        <dsp:cNvSpPr/>
      </dsp:nvSpPr>
      <dsp:spPr>
        <a:xfrm>
          <a:off x="3403847" y="2728279"/>
          <a:ext cx="1292536" cy="1563526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100" b="1" kern="1200" noProof="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Ministru prezidenta padomnieki</a:t>
          </a:r>
          <a:endParaRPr lang="en-US" sz="1100" b="1" kern="1200" noProof="0" dirty="0">
            <a:solidFill>
              <a:schemeClr val="bg1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3441704" y="2766136"/>
        <a:ext cx="1216822" cy="1487812"/>
      </dsp:txXfrm>
    </dsp:sp>
    <dsp:sp modelId="{9F576DA4-995B-45EB-8AF2-E9463AF07DD8}">
      <dsp:nvSpPr>
        <dsp:cNvPr id="0" name=""/>
        <dsp:cNvSpPr/>
      </dsp:nvSpPr>
      <dsp:spPr>
        <a:xfrm>
          <a:off x="5036821" y="912977"/>
          <a:ext cx="2534315" cy="1609427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600" b="0" kern="1200" noProof="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Valsts kanceleja</a:t>
          </a:r>
          <a:endParaRPr lang="en-GB" sz="1600" b="0" kern="1200" noProof="0" dirty="0">
            <a:solidFill>
              <a:schemeClr val="bg1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5083960" y="960116"/>
        <a:ext cx="2440037" cy="1515149"/>
      </dsp:txXfrm>
    </dsp:sp>
    <dsp:sp modelId="{1993E040-B6F8-4F84-B60E-11AC33BF3F04}">
      <dsp:nvSpPr>
        <dsp:cNvPr id="0" name=""/>
        <dsp:cNvSpPr/>
      </dsp:nvSpPr>
      <dsp:spPr>
        <a:xfrm>
          <a:off x="5076222" y="2684937"/>
          <a:ext cx="1129439" cy="1606868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100" b="1" kern="1200" noProof="0" dirty="0" smtClean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Valdības darba  </a:t>
          </a:r>
          <a:r>
            <a:rPr lang="lv-LV" sz="1100" b="1" kern="1200" noProof="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atbalsts</a:t>
          </a:r>
          <a:endParaRPr lang="en-US" sz="1100" b="1" kern="1200" noProof="0" dirty="0">
            <a:solidFill>
              <a:schemeClr val="bg1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5109302" y="2718017"/>
        <a:ext cx="1063279" cy="1540708"/>
      </dsp:txXfrm>
    </dsp:sp>
    <dsp:sp modelId="{97ACEEAD-4E40-4E19-A70E-9CD0F9DB50E3}">
      <dsp:nvSpPr>
        <dsp:cNvPr id="0" name=""/>
        <dsp:cNvSpPr/>
      </dsp:nvSpPr>
      <dsp:spPr>
        <a:xfrm>
          <a:off x="6279130" y="2682378"/>
          <a:ext cx="1302769" cy="1609427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100" b="1" kern="1200" noProof="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Publiskās pārvaldes un cilvēkresursu attīstības </a:t>
          </a:r>
          <a:r>
            <a:rPr lang="lv-LV" sz="1100" b="1" kern="1200" noProof="0" dirty="0" smtClean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politika</a:t>
          </a:r>
          <a:endParaRPr lang="en-US" sz="1100" b="1" kern="1200" noProof="0" dirty="0">
            <a:solidFill>
              <a:schemeClr val="bg1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6317287" y="2720535"/>
        <a:ext cx="1226455" cy="15331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99B027-8410-427F-BD26-0ADC31ED5275}">
      <dsp:nvSpPr>
        <dsp:cNvPr id="0" name=""/>
        <dsp:cNvSpPr/>
      </dsp:nvSpPr>
      <dsp:spPr>
        <a:xfrm>
          <a:off x="-5600966" y="-872376"/>
          <a:ext cx="6785312" cy="6785312"/>
        </a:xfrm>
        <a:prstGeom prst="blockArc">
          <a:avLst>
            <a:gd name="adj1" fmla="val 18900000"/>
            <a:gd name="adj2" fmla="val 2700000"/>
            <a:gd name="adj3" fmla="val 318"/>
          </a:avLst>
        </a:prstGeom>
        <a:noFill/>
        <a:ln w="25400" cap="flat" cmpd="sng" algn="ctr">
          <a:solidFill>
            <a:schemeClr val="bg2">
              <a:lumMod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CE808F-0514-4CFC-8393-3C1AAA87E7A3}">
      <dsp:nvSpPr>
        <dsp:cNvPr id="0" name=""/>
        <dsp:cNvSpPr/>
      </dsp:nvSpPr>
      <dsp:spPr>
        <a:xfrm>
          <a:off x="1169698" y="328336"/>
          <a:ext cx="7898885" cy="775439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5505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500" b="0" kern="12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NAP izstrāde, tā mērķu un risinājumu integrēšana ES fondu un budžeta investīcijās, nozaru politikās</a:t>
          </a:r>
          <a:endParaRPr lang="en-GB" sz="1500" b="0" kern="1200" dirty="0">
            <a:solidFill>
              <a:schemeClr val="tx1">
                <a:lumMod val="85000"/>
                <a:lumOff val="1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169698" y="328336"/>
        <a:ext cx="7898885" cy="775439"/>
      </dsp:txXfrm>
    </dsp:sp>
    <dsp:sp modelId="{F35BE75B-F3F7-44F8-9E60-E260681AFFEA}">
      <dsp:nvSpPr>
        <dsp:cNvPr id="0" name=""/>
        <dsp:cNvSpPr/>
      </dsp:nvSpPr>
      <dsp:spPr>
        <a:xfrm>
          <a:off x="182113" y="290588"/>
          <a:ext cx="969299" cy="9692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BF3AFD-3C9B-46C9-A914-9C3CE834D4F2}">
      <dsp:nvSpPr>
        <dsp:cNvPr id="0" name=""/>
        <dsp:cNvSpPr/>
      </dsp:nvSpPr>
      <dsp:spPr>
        <a:xfrm>
          <a:off x="1366972" y="1550879"/>
          <a:ext cx="7549016" cy="775439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5505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500" kern="12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Valsts stratēģisko mērķu sasniegšanas monitorings, korekcijas, sasaiste ar resursiem un rīcībpolitiku, </a:t>
          </a:r>
          <a:r>
            <a:rPr lang="lv-LV" sz="1500" b="0" kern="12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atbalsts MP MK Deklarācijas un VRP izstrādē un īstenošanā </a:t>
          </a:r>
          <a:endParaRPr lang="en-GB" sz="1500" kern="1200" dirty="0">
            <a:solidFill>
              <a:schemeClr val="tx1">
                <a:lumMod val="85000"/>
                <a:lumOff val="1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366972" y="1550879"/>
        <a:ext cx="7549016" cy="775439"/>
      </dsp:txXfrm>
    </dsp:sp>
    <dsp:sp modelId="{A7913D79-EFB8-4F82-86C8-117ABFDBD05E}">
      <dsp:nvSpPr>
        <dsp:cNvPr id="0" name=""/>
        <dsp:cNvSpPr/>
      </dsp:nvSpPr>
      <dsp:spPr>
        <a:xfrm>
          <a:off x="626691" y="1453949"/>
          <a:ext cx="969299" cy="9692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4FBB06-13F9-48DA-AA71-9222BA553746}">
      <dsp:nvSpPr>
        <dsp:cNvPr id="0" name=""/>
        <dsp:cNvSpPr/>
      </dsp:nvSpPr>
      <dsp:spPr>
        <a:xfrm>
          <a:off x="1099089" y="2702485"/>
          <a:ext cx="7364838" cy="775439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5505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500" b="0" kern="12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Valsts kapitālsabiedrību pārvaldības reforma, sadarbība ar OECD</a:t>
          </a:r>
          <a:endParaRPr lang="en-GB" sz="1500" b="0" kern="1200" dirty="0">
            <a:solidFill>
              <a:schemeClr val="tx1">
                <a:lumMod val="85000"/>
                <a:lumOff val="1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099089" y="2702485"/>
        <a:ext cx="7364838" cy="775439"/>
      </dsp:txXfrm>
    </dsp:sp>
    <dsp:sp modelId="{A2F172FC-5A4F-4591-8308-74F9E6C99A29}">
      <dsp:nvSpPr>
        <dsp:cNvPr id="0" name=""/>
        <dsp:cNvSpPr/>
      </dsp:nvSpPr>
      <dsp:spPr>
        <a:xfrm>
          <a:off x="626691" y="2617310"/>
          <a:ext cx="969299" cy="9692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2CD84-AEA5-4CBB-A3F3-62365C535691}">
      <dsp:nvSpPr>
        <dsp:cNvPr id="0" name=""/>
        <dsp:cNvSpPr/>
      </dsp:nvSpPr>
      <dsp:spPr>
        <a:xfrm>
          <a:off x="851914" y="3923988"/>
          <a:ext cx="8111932" cy="775439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5505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500" kern="12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Atsevišķu MP uzdevumu īstenošana, darbs ar LR Saeimas IAK, MP Padomes/ DG/ DLC</a:t>
          </a:r>
          <a:endParaRPr lang="en-GB" sz="1500" kern="1200" dirty="0">
            <a:solidFill>
              <a:schemeClr val="tx1">
                <a:lumMod val="85000"/>
                <a:lumOff val="1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851914" y="3923988"/>
        <a:ext cx="8111932" cy="775439"/>
      </dsp:txXfrm>
    </dsp:sp>
    <dsp:sp modelId="{FBF49803-B6B0-4BC9-B4DD-D60040827F64}">
      <dsp:nvSpPr>
        <dsp:cNvPr id="0" name=""/>
        <dsp:cNvSpPr/>
      </dsp:nvSpPr>
      <dsp:spPr>
        <a:xfrm>
          <a:off x="182113" y="3780672"/>
          <a:ext cx="969299" cy="9692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0.35408</cdr:x>
      <cdr:y>4.55639E-7</cdr:y>
    </cdr:from>
    <cdr:to>
      <cdr:x>0.952</cdr:x>
      <cdr:y>0.09375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60013" y="1"/>
          <a:ext cx="4829520" cy="2057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lv-LV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S80/S20 indekss 2017.gadā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6C56AE9-1A3C-454E-BE36-581015BF0A84}" type="datetimeFigureOut">
              <a:rPr lang="lv-LV"/>
              <a:pPr>
                <a:defRPr/>
              </a:pPr>
              <a:t>27.11.2018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lv-LV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lv-LV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E7C2EE5B-0DAA-4A3B-8DAE-F557326DC6F4}" type="slidenum">
              <a:rPr lang="lv-LV" altLang="lv-LV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5165216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683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382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4081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780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348940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818729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88515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58305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altLang="lv-LV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7EEB293-7890-42C5-B75A-49156BFC8B4A}" type="slidenum">
              <a:rPr lang="lv-LV" altLang="lv-LV"/>
              <a:pPr/>
              <a:t>1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4137298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E83BA7-A799-403C-813A-A4CD304CAE21}" type="slidenum">
              <a:rPr lang="lv-LV" altLang="lv-LV" smtClean="0"/>
              <a:pPr>
                <a:defRPr/>
              </a:pPr>
              <a:t>13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730564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0113" y="739775"/>
            <a:ext cx="4935537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E83BA7-A799-403C-813A-A4CD304CAE21}" type="slidenum">
              <a:rPr lang="lv-LV" altLang="lv-LV" smtClean="0"/>
              <a:pPr>
                <a:defRPr/>
              </a:pPr>
              <a:t>14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202248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altLang="lv-LV" dirty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67158635-BB7D-4F03-B62A-AEC88B136973}" type="slidenum">
              <a:rPr lang="lv-LV" altLang="lv-LV"/>
              <a:pPr/>
              <a:t>17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615061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altLang="lv-LV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73F509E-941A-4E02-B6CF-AD6A1A8458CC}" type="slidenum">
              <a:rPr lang="lv-LV" altLang="lv-LV"/>
              <a:pPr/>
              <a:t>18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22783476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altLang="lv-LV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8FAAFDC-3AF3-4D22-A618-6CF17C283BA4}" type="slidenum">
              <a:rPr lang="lv-LV" altLang="lv-LV"/>
              <a:pPr/>
              <a:t>19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3451237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2EE5B-0DAA-4A3B-8DAE-F557326DC6F4}" type="slidenum">
              <a:rPr lang="lv-LV" altLang="lv-LV" smtClean="0"/>
              <a:pPr/>
              <a:t>21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5700596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altLang="lv-LV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6F86751-33FE-40C1-BB9E-39101843B52A}" type="slidenum">
              <a:rPr lang="lv-LV" altLang="lv-LV"/>
              <a:pPr/>
              <a:t>22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9777527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E83BA7-A799-403C-813A-A4CD304CAE21}" type="slidenum">
              <a:rPr lang="lv-LV" altLang="lv-LV" smtClean="0"/>
              <a:pPr>
                <a:defRPr/>
              </a:pPr>
              <a:t>23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495064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altLang="lv-LV" dirty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70CAB82-010C-413A-8236-C4734BC4A69D}" type="slidenum">
              <a:rPr lang="lv-LV" altLang="lv-LV">
                <a:solidFill>
                  <a:prstClr val="black"/>
                </a:solidFill>
              </a:rPr>
              <a:pPr/>
              <a:t>24</a:t>
            </a:fld>
            <a:endParaRPr lang="lv-LV" altLang="lv-LV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54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="" xmlns:a16="http://schemas.microsoft.com/office/drawing/2014/main" id="{5DB9AE70-58E3-4284-8BBF-41F73C7CD9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="" xmlns:a16="http://schemas.microsoft.com/office/drawing/2014/main" id="{56AF6B00-A6F9-47C9-9A24-46F91AABDA5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altLang="lv-LV"/>
          </a:p>
        </p:txBody>
      </p:sp>
      <p:sp>
        <p:nvSpPr>
          <p:cNvPr id="38916" name="Slide Number Placeholder 3">
            <a:extLst>
              <a:ext uri="{FF2B5EF4-FFF2-40B4-BE49-F238E27FC236}">
                <a16:creationId xmlns="" xmlns:a16="http://schemas.microsoft.com/office/drawing/2014/main" id="{23587DF7-F4CE-4B2E-816A-047A8E74B1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7A858B3-BFD5-44F3-BDE1-6E00A03F9E7A}" type="slidenum">
              <a:rPr lang="lv-LV" altLang="lv-LV">
                <a:solidFill>
                  <a:srgbClr val="000000"/>
                </a:solidFill>
              </a:rPr>
              <a:pPr/>
              <a:t>3</a:t>
            </a:fld>
            <a:endParaRPr lang="lv-LV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843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="" xmlns:a16="http://schemas.microsoft.com/office/drawing/2014/main" id="{C4B66E4F-C232-4FCD-AB40-859B17EEDC0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>
            <a:extLst>
              <a:ext uri="{FF2B5EF4-FFF2-40B4-BE49-F238E27FC236}">
                <a16:creationId xmlns="" xmlns:a16="http://schemas.microsoft.com/office/drawing/2014/main" id="{195E0D6A-ACC0-4FB1-BEC2-A99F0D218A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altLang="lv-LV"/>
          </a:p>
        </p:txBody>
      </p:sp>
      <p:sp>
        <p:nvSpPr>
          <p:cNvPr id="43012" name="Slide Number Placeholder 3">
            <a:extLst>
              <a:ext uri="{FF2B5EF4-FFF2-40B4-BE49-F238E27FC236}">
                <a16:creationId xmlns="" xmlns:a16="http://schemas.microsoft.com/office/drawing/2014/main" id="{D569C5CE-EFD1-4BCB-9899-5AE6A018C2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BB203E5-D7D7-493B-B956-FB694BD3305E}" type="slidenum">
              <a:rPr lang="lv-LV" altLang="lv-LV">
                <a:solidFill>
                  <a:srgbClr val="000000"/>
                </a:solidFill>
              </a:rPr>
              <a:pPr/>
              <a:t>5</a:t>
            </a:fld>
            <a:endParaRPr lang="lv-LV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583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altLang="lv-LV"/>
          </a:p>
          <a:p>
            <a:endParaRPr lang="lv-LV" altLang="lv-LV"/>
          </a:p>
        </p:txBody>
      </p:sp>
      <p:sp>
        <p:nvSpPr>
          <p:cNvPr id="2048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AADB85B-4819-418B-8166-3ED314B43895}" type="slidenum">
              <a:rPr lang="lv-LV" altLang="lv-LV" smtClean="0"/>
              <a:pPr/>
              <a:t>7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3299116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altLang="lv-LV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7A5FD73-01D4-473C-8B95-F1D35B9034ED}" type="slidenum">
              <a:rPr lang="lv-LV" altLang="lv-LV" smtClean="0"/>
              <a:pPr/>
              <a:t>8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51628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2EE5B-0DAA-4A3B-8DAE-F557326DC6F4}" type="slidenum">
              <a:rPr lang="lv-LV" altLang="lv-LV" smtClean="0"/>
              <a:pPr/>
              <a:t>9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2417067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2EE5B-0DAA-4A3B-8DAE-F557326DC6F4}" type="slidenum">
              <a:rPr lang="lv-LV" altLang="lv-LV" smtClean="0"/>
              <a:pPr/>
              <a:t>10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230348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2EE5B-0DAA-4A3B-8DAE-F557326DC6F4}" type="slidenum">
              <a:rPr lang="lv-LV" altLang="lv-LV" smtClean="0"/>
              <a:pPr/>
              <a:t>11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606918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E83BA7-A799-403C-813A-A4CD304CAE21}" type="slidenum">
              <a:rPr lang="lv-LV" altLang="lv-LV" smtClean="0"/>
              <a:pPr>
                <a:defRPr/>
              </a:pPr>
              <a:t>12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2711283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0"/>
            <a:ext cx="377825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1463"/>
            <a:ext cx="9144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685800" y="4724400"/>
            <a:ext cx="7772400" cy="1036638"/>
          </a:xfrm>
          <a:prstGeom prst="rect">
            <a:avLst/>
          </a:prstGeom>
        </p:spPr>
        <p:txBody>
          <a:bodyPr lIns="93957" tIns="46979" rIns="93957" bIns="46979">
            <a:normAutofit/>
          </a:bodyPr>
          <a:lstStyle>
            <a:lvl1pPr algn="l" defTabSz="939575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lv-LV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772400" cy="960442"/>
          </a:xfrm>
        </p:spPr>
        <p:txBody>
          <a:bodyPr anchor="t">
            <a:normAutofit/>
          </a:bodyPr>
          <a:lstStyle>
            <a:lvl1pPr algn="ctr">
              <a:defRPr sz="3200" b="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685800" y="4724400"/>
            <a:ext cx="77724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685800" y="5761038"/>
            <a:ext cx="7772400" cy="63976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5772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0"/>
            <a:ext cx="377825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1463"/>
            <a:ext cx="9144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685800" y="4724400"/>
            <a:ext cx="7772400" cy="1036638"/>
          </a:xfrm>
          <a:prstGeom prst="rect">
            <a:avLst/>
          </a:prstGeom>
        </p:spPr>
        <p:txBody>
          <a:bodyPr lIns="93957" tIns="46979" rIns="93957" bIns="46979">
            <a:normAutofit/>
          </a:bodyPr>
          <a:lstStyle>
            <a:lvl1pPr algn="l" defTabSz="939575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lv-LV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772400" cy="960442"/>
          </a:xfrm>
        </p:spPr>
        <p:txBody>
          <a:bodyPr anchor="t">
            <a:normAutofit/>
          </a:bodyPr>
          <a:lstStyle>
            <a:lvl1pPr algn="ctr">
              <a:defRPr sz="3200" b="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685800" y="4724400"/>
            <a:ext cx="77724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685800" y="5761038"/>
            <a:ext cx="7772400" cy="63976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6822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4EA01-2F1F-46F0-8BA6-E19C424FA178}" type="datetime1">
              <a:rPr lang="lv-LV"/>
              <a:pPr>
                <a:defRPr/>
              </a:pPr>
              <a:t>27.11.2018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C9EF3C-04A9-429E-8102-1497F23B3955}" type="slidenum">
              <a:rPr lang="lv-LV" altLang="lv-LV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688326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708B1-8F9B-4AD4-844C-A99946ACD678}" type="datetime1">
              <a:rPr lang="lv-LV"/>
              <a:pPr>
                <a:defRPr/>
              </a:pPr>
              <a:t>27.11.2018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40A24B-2832-4AAD-909C-7B8330C2E4F9}" type="slidenum">
              <a:rPr lang="lv-LV" altLang="lv-LV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3215040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rmskats-02.png" descr="Pirmskats-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366117" y="2268141"/>
            <a:ext cx="5518547" cy="2321719"/>
          </a:xfrm>
          <a:prstGeom prst="rect">
            <a:avLst/>
          </a:prstGeom>
        </p:spPr>
        <p:txBody>
          <a:bodyPr/>
          <a:lstStyle>
            <a:lvl1pPr>
              <a:defRPr sz="22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52996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0"/>
            <a:ext cx="377825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1463"/>
            <a:ext cx="9144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56FA93EF-6BB8-40AD-8DC9-00A225D58E96}"/>
              </a:ext>
            </a:extLst>
          </p:cNvPr>
          <p:cNvSpPr txBox="1">
            <a:spLocks/>
          </p:cNvSpPr>
          <p:nvPr userDrawn="1"/>
        </p:nvSpPr>
        <p:spPr>
          <a:xfrm>
            <a:off x="685800" y="4724400"/>
            <a:ext cx="7772400" cy="1036638"/>
          </a:xfrm>
          <a:prstGeom prst="rect">
            <a:avLst/>
          </a:prstGeom>
        </p:spPr>
        <p:txBody>
          <a:bodyPr lIns="93957" tIns="46979" rIns="93957" bIns="46979">
            <a:normAutofit/>
          </a:bodyPr>
          <a:lstStyle>
            <a:lvl1pPr algn="l" defTabSz="939575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lv-LV" sz="1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772400" cy="960442"/>
          </a:xfrm>
        </p:spPr>
        <p:txBody>
          <a:bodyPr anchor="t">
            <a:normAutofit/>
          </a:bodyPr>
          <a:lstStyle>
            <a:lvl1pPr algn="ctr">
              <a:defRPr sz="3200" b="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685800" y="4724400"/>
            <a:ext cx="77724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685800" y="5761038"/>
            <a:ext cx="7772400" cy="63976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7167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DBDBE66D-197B-48FD-B79F-D8AA63CA2BC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528FAB73-82D7-4CCC-AC85-E678E35E4A87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495980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657600"/>
            <a:ext cx="6096000" cy="1384295"/>
          </a:xfrm>
        </p:spPr>
        <p:txBody>
          <a:bodyPr anchor="t">
            <a:normAutofit/>
          </a:bodyPr>
          <a:lstStyle>
            <a:lvl1pPr algn="l">
              <a:defRPr sz="2400" b="1" cap="none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0800" y="381000"/>
            <a:ext cx="6096000" cy="32766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78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395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09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791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3489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8187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885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7583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FFA7F5E2-31FC-4442-AC91-B0CB47D1278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BADB4E1-9616-42B4-AC83-4DADE709F568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991872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04801"/>
            <a:ext cx="6096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90800" y="1752600"/>
            <a:ext cx="2895600" cy="437356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1752600"/>
            <a:ext cx="2971800" cy="437357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22">
            <a:extLst>
              <a:ext uri="{FF2B5EF4-FFF2-40B4-BE49-F238E27FC236}">
                <a16:creationId xmlns="" xmlns:a16="http://schemas.microsoft.com/office/drawing/2014/main" id="{5F67D912-0AC4-430A-ADA9-5B57A48A0F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6DB2677-10EC-4D8B-8EF6-BFBFE384FFAD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1678947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590800" y="304801"/>
            <a:ext cx="6096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2590800" y="2386940"/>
            <a:ext cx="2895600" cy="373922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2386940"/>
            <a:ext cx="2971800" cy="373923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2590800" y="1852613"/>
            <a:ext cx="2895600" cy="5349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5715000" y="1851953"/>
            <a:ext cx="2971800" cy="5349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22">
            <a:extLst>
              <a:ext uri="{FF2B5EF4-FFF2-40B4-BE49-F238E27FC236}">
                <a16:creationId xmlns="" xmlns:a16="http://schemas.microsoft.com/office/drawing/2014/main" id="{C78BB8B8-B463-44E5-BFCE-DB539E55AD6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6681B27E-29E1-4AD9-B4B8-C23F92DD740E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2561055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590800" y="304801"/>
            <a:ext cx="6096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22">
            <a:extLst>
              <a:ext uri="{FF2B5EF4-FFF2-40B4-BE49-F238E27FC236}">
                <a16:creationId xmlns="" xmlns:a16="http://schemas.microsoft.com/office/drawing/2014/main" id="{2A33802A-12D3-4EC0-B369-972C42C2307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AE169FAC-0001-4C91-881E-9C271F57600C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121464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fld id="{072C38DD-0CCA-4BB1-B3D4-0EA45949DF06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28187051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2">
            <a:extLst>
              <a:ext uri="{FF2B5EF4-FFF2-40B4-BE49-F238E27FC236}">
                <a16:creationId xmlns="" xmlns:a16="http://schemas.microsoft.com/office/drawing/2014/main" id="{45435528-AEBA-4A7C-8A9D-291C9A03B59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0143DAB8-E858-4B7C-8654-914CE5586370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41002234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72975"/>
            <a:ext cx="2751026" cy="1162051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9527" y="273054"/>
            <a:ext cx="3269672" cy="5853128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90800" y="1435119"/>
            <a:ext cx="2751026" cy="46910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788" indent="0">
              <a:buNone/>
              <a:defRPr sz="1200"/>
            </a:lvl2pPr>
            <a:lvl3pPr marL="939575" indent="0">
              <a:buNone/>
              <a:defRPr sz="1000"/>
            </a:lvl3pPr>
            <a:lvl4pPr marL="1409365" indent="0">
              <a:buNone/>
              <a:defRPr sz="1000"/>
            </a:lvl4pPr>
            <a:lvl5pPr marL="1879152" indent="0">
              <a:buNone/>
              <a:defRPr sz="1000"/>
            </a:lvl5pPr>
            <a:lvl6pPr marL="2348940" indent="0">
              <a:buNone/>
              <a:defRPr sz="1000"/>
            </a:lvl6pPr>
            <a:lvl7pPr marL="2818729" indent="0">
              <a:buNone/>
              <a:defRPr sz="1000"/>
            </a:lvl7pPr>
            <a:lvl8pPr marL="3288515" indent="0">
              <a:buNone/>
              <a:defRPr sz="1000"/>
            </a:lvl8pPr>
            <a:lvl9pPr marL="375830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22">
            <a:extLst>
              <a:ext uri="{FF2B5EF4-FFF2-40B4-BE49-F238E27FC236}">
                <a16:creationId xmlns="" xmlns:a16="http://schemas.microsoft.com/office/drawing/2014/main" id="{154EE993-7D0B-4655-A976-014FAEB3B8E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3144886B-C382-4950-9152-7E416129C623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2048678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1463"/>
            <a:ext cx="9144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0"/>
            <a:ext cx="377825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685800" y="4724400"/>
            <a:ext cx="77724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685800" y="5761038"/>
            <a:ext cx="7772400" cy="63976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33333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39F1-A5D1-46E5-BE88-7B2907C61891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27.11.2018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C285-2556-4487-B8BC-6B7339E0A469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09740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657600"/>
            <a:ext cx="6096000" cy="1384295"/>
          </a:xfrm>
        </p:spPr>
        <p:txBody>
          <a:bodyPr anchor="t">
            <a:normAutofit/>
          </a:bodyPr>
          <a:lstStyle>
            <a:lvl1pPr algn="l">
              <a:defRPr sz="2400" b="1" cap="none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0800" y="381000"/>
            <a:ext cx="6096000" cy="32766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78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395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09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791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3489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8187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885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7583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fld id="{B1F979BD-871F-4E5D-8910-64BAE55F8332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4011113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04801"/>
            <a:ext cx="6096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90800" y="1752600"/>
            <a:ext cx="2895600" cy="437356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1752600"/>
            <a:ext cx="2971800" cy="437357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fld id="{23F3A649-4C50-467C-8A09-027DB6CA7A1C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4095076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590800" y="304801"/>
            <a:ext cx="6096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2590800" y="2386940"/>
            <a:ext cx="2895600" cy="373922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2386940"/>
            <a:ext cx="2971800" cy="373923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2590800" y="1852613"/>
            <a:ext cx="2895600" cy="5349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5715000" y="1851953"/>
            <a:ext cx="2971800" cy="5349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22"/>
          <p:cNvSpPr>
            <a:spLocks noGrp="1"/>
          </p:cNvSpPr>
          <p:nvPr>
            <p:ph type="sldNum" sz="quarter" idx="18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fld id="{6DF22980-6DBC-49AA-82E8-56B8B5AC314D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1219682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590800" y="304801"/>
            <a:ext cx="6096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fld id="{61AE2F83-C068-4D33-AA35-49D78F87F9E2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089201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fld id="{AB097239-5A92-469C-B1DA-EB76B7C9BC7F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764908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72975"/>
            <a:ext cx="2751026" cy="1162051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9527" y="273054"/>
            <a:ext cx="3269672" cy="5853128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90800" y="1435119"/>
            <a:ext cx="2751026" cy="46910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788" indent="0">
              <a:buNone/>
              <a:defRPr sz="1200"/>
            </a:lvl2pPr>
            <a:lvl3pPr marL="939575" indent="0">
              <a:buNone/>
              <a:defRPr sz="1000"/>
            </a:lvl3pPr>
            <a:lvl4pPr marL="1409365" indent="0">
              <a:buNone/>
              <a:defRPr sz="1000"/>
            </a:lvl4pPr>
            <a:lvl5pPr marL="1879152" indent="0">
              <a:buNone/>
              <a:defRPr sz="1000"/>
            </a:lvl5pPr>
            <a:lvl6pPr marL="2348940" indent="0">
              <a:buNone/>
              <a:defRPr sz="1000"/>
            </a:lvl6pPr>
            <a:lvl7pPr marL="2818729" indent="0">
              <a:buNone/>
              <a:defRPr sz="1000"/>
            </a:lvl7pPr>
            <a:lvl8pPr marL="3288515" indent="0">
              <a:buNone/>
              <a:defRPr sz="1000"/>
            </a:lvl8pPr>
            <a:lvl9pPr marL="375830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fld id="{7A35C35D-A4B6-436D-BA65-7C9CBFC3CD6A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637307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1463"/>
            <a:ext cx="9144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0"/>
            <a:ext cx="377825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685800" y="4724400"/>
            <a:ext cx="77724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685800" y="5761038"/>
            <a:ext cx="7772400" cy="63976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4139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/>
              <a:t>Click to edit Master text styles</a:t>
            </a:r>
          </a:p>
          <a:p>
            <a:pPr lvl="1"/>
            <a:r>
              <a:rPr lang="en-US" altLang="lv-LV"/>
              <a:t>Second level</a:t>
            </a:r>
          </a:p>
          <a:p>
            <a:pPr lvl="2"/>
            <a:r>
              <a:rPr lang="en-US" altLang="lv-LV"/>
              <a:t>Third level</a:t>
            </a:r>
          </a:p>
          <a:p>
            <a:pPr lvl="3"/>
            <a:r>
              <a:rPr lang="en-US" altLang="lv-LV"/>
              <a:t>Fourth level</a:t>
            </a:r>
          </a:p>
          <a:p>
            <a:pPr lvl="4"/>
            <a:r>
              <a:rPr lang="en-US" altLang="lv-LV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3957" tIns="46979" rIns="93957" bIns="46979" rtlCol="0" anchor="ctr"/>
          <a:lstStyle>
            <a:lvl1pPr algn="l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A2E50C6-0C30-4E1F-B9F0-F8FEBDC3E286}" type="datetime1">
              <a:rPr lang="en-US"/>
              <a:pPr>
                <a:defRPr/>
              </a:pPr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3957" tIns="46979" rIns="93957" bIns="46979" rtlCol="0" anchor="ctr"/>
          <a:lstStyle>
            <a:lvl1pPr algn="ctr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99BB1EFF-5D96-49FF-8E10-89A5AFE56FD6}" type="slidenum">
              <a:rPr lang="en-US" altLang="lv-LV"/>
              <a:pPr/>
              <a:t>‹#›</a:t>
            </a:fld>
            <a:endParaRPr lang="en-US" alt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54" r:id="rId13"/>
  </p:sldLayoutIdLst>
  <p:hf hdr="0" ftr="0" dt="0"/>
  <p:txStyles>
    <p:titleStyle>
      <a:lvl1pPr algn="ctr" defTabSz="938213" rtl="0" eaLnBrk="0" fontAlgn="base" hangingPunct="0">
        <a:spcBef>
          <a:spcPct val="0"/>
        </a:spcBef>
        <a:spcAft>
          <a:spcPct val="0"/>
        </a:spcAft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2pPr>
      <a:lvl3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3pPr>
      <a:lvl4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4pPr>
      <a:lvl5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5pPr>
      <a:lvl6pPr marL="4572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6pPr>
      <a:lvl7pPr marL="9144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7pPr>
      <a:lvl8pPr marL="13716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8pPr>
      <a:lvl9pPr marL="18288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9pPr>
    </p:titleStyle>
    <p:bodyStyle>
      <a:lvl1pPr marL="350838" indent="-350838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62000" indent="-292100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73163" indent="-233363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43063" indent="-233363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12963" indent="-233363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83835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53622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23412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93197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69788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3957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40936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79152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48940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8729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8851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5830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/>
              <a:t>Click to edit Master text styles</a:t>
            </a:r>
          </a:p>
          <a:p>
            <a:pPr lvl="1"/>
            <a:r>
              <a:rPr lang="en-US" altLang="lv-LV"/>
              <a:t>Second level</a:t>
            </a:r>
          </a:p>
          <a:p>
            <a:pPr lvl="2"/>
            <a:r>
              <a:rPr lang="en-US" altLang="lv-LV"/>
              <a:t>Third level</a:t>
            </a:r>
          </a:p>
          <a:p>
            <a:pPr lvl="3"/>
            <a:r>
              <a:rPr lang="en-US" altLang="lv-LV"/>
              <a:t>Fourth level</a:t>
            </a:r>
          </a:p>
          <a:p>
            <a:pPr lvl="4"/>
            <a:r>
              <a:rPr lang="en-US" altLang="lv-LV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F402573-FFDC-4B60-9C76-6C03671EFC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3957" tIns="46979" rIns="93957" bIns="46979" rtlCol="0" anchor="ctr"/>
          <a:lstStyle>
            <a:lvl1pPr algn="l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D47458-29F8-433C-86AE-6B7BCC84AC8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80552E3-45B1-49F2-8C24-7E4201A4FC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3957" tIns="46979" rIns="93957" bIns="46979" rtlCol="0" anchor="ctr"/>
          <a:lstStyle>
            <a:lvl1pPr algn="ctr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041C85-2080-4FA3-9DE9-89B78A3FE5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D0A6E4E-ABC0-4C26-9CD0-B98DFDB88889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679750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</p:sldLayoutIdLst>
  <p:hf hdr="0" ftr="0" dt="0"/>
  <p:txStyles>
    <p:titleStyle>
      <a:lvl1pPr algn="ctr" defTabSz="938213" rtl="0" eaLnBrk="0" fontAlgn="base" hangingPunct="0">
        <a:spcBef>
          <a:spcPct val="0"/>
        </a:spcBef>
        <a:spcAft>
          <a:spcPct val="0"/>
        </a:spcAft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2pPr>
      <a:lvl3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3pPr>
      <a:lvl4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4pPr>
      <a:lvl5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5pPr>
      <a:lvl6pPr marL="4572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6pPr>
      <a:lvl7pPr marL="9144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7pPr>
      <a:lvl8pPr marL="13716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8pPr>
      <a:lvl9pPr marL="18288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9pPr>
    </p:titleStyle>
    <p:bodyStyle>
      <a:lvl1pPr marL="350838" indent="-350838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62000" indent="-292100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73163" indent="-233363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43063" indent="-233363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12963" indent="-233363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83835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53622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23412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93197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69788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3957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40936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79152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48940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8729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8851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5830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6"/>
          <p:cNvSpPr>
            <a:spLocks noGrp="1"/>
          </p:cNvSpPr>
          <p:nvPr>
            <p:ph type="title"/>
          </p:nvPr>
        </p:nvSpPr>
        <p:spPr>
          <a:xfrm>
            <a:off x="789565" y="3505200"/>
            <a:ext cx="7772400" cy="960438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</a:pPr>
            <a:r>
              <a:rPr lang="lv-LV" altLang="lv-LV" cap="all" dirty="0">
                <a:solidFill>
                  <a:schemeClr val="bg2">
                    <a:lumMod val="25000"/>
                  </a:schemeClr>
                </a:solidFill>
              </a:rPr>
              <a:t>2021+ </a:t>
            </a:r>
            <a:br>
              <a:rPr lang="lv-LV" altLang="lv-LV" cap="al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lv-LV" altLang="lv-LV" cap="all" dirty="0">
                <a:solidFill>
                  <a:schemeClr val="bg2">
                    <a:lumMod val="25000"/>
                  </a:schemeClr>
                </a:solidFill>
              </a:rPr>
              <a:t>izvēles </a:t>
            </a:r>
            <a:r>
              <a:rPr lang="lv-LV" altLang="lv-LV" cap="all" dirty="0" err="1">
                <a:solidFill>
                  <a:schemeClr val="bg2">
                    <a:lumMod val="25000"/>
                  </a:schemeClr>
                </a:solidFill>
              </a:rPr>
              <a:t>latvijai</a:t>
            </a:r>
            <a:r>
              <a:rPr lang="lv-LV" altLang="lv-LV" dirty="0"/>
              <a:t/>
            </a:r>
            <a:br>
              <a:rPr lang="lv-LV" altLang="lv-LV" dirty="0"/>
            </a:br>
            <a:r>
              <a:rPr lang="lv-LV" altLang="lv-LV" dirty="0">
                <a:ea typeface="MS PGothic" panose="020B0600070205080204" pitchFamily="34" charset="-128"/>
              </a:rPr>
              <a:t/>
            </a:r>
            <a:br>
              <a:rPr lang="lv-LV" altLang="lv-LV" dirty="0">
                <a:ea typeface="MS PGothic" panose="020B0600070205080204" pitchFamily="34" charset="-128"/>
              </a:rPr>
            </a:br>
            <a:endParaRPr lang="lv-LV" altLang="lv-LV" dirty="0">
              <a:ea typeface="MS PGothic" panose="020B0600070205080204" pitchFamily="34" charset="-128"/>
            </a:endParaRPr>
          </a:p>
        </p:txBody>
      </p:sp>
      <p:sp>
        <p:nvSpPr>
          <p:cNvPr id="1433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66750" y="5000625"/>
            <a:ext cx="7772400" cy="1323975"/>
          </a:xfrm>
        </p:spPr>
        <p:txBody>
          <a:bodyPr>
            <a:normAutofit/>
          </a:bodyPr>
          <a:lstStyle/>
          <a:p>
            <a:pPr algn="r">
              <a:lnSpc>
                <a:spcPct val="110000"/>
              </a:lnSpc>
            </a:pPr>
            <a:endParaRPr lang="lv-LV" altLang="lv-LV" sz="1200" b="1" dirty="0">
              <a:solidFill>
                <a:schemeClr val="tx1">
                  <a:lumMod val="75000"/>
                  <a:lumOff val="25000"/>
                </a:schemeClr>
              </a:solidFill>
              <a:ea typeface="MS PGothic" panose="020B0600070205080204" pitchFamily="34" charset="-128"/>
            </a:endParaRPr>
          </a:p>
          <a:p>
            <a:pPr algn="r">
              <a:lnSpc>
                <a:spcPct val="110000"/>
              </a:lnSpc>
            </a:pPr>
            <a:r>
              <a:rPr lang="lv-LV" altLang="lv-LV" sz="1200" b="1" dirty="0">
                <a:solidFill>
                  <a:schemeClr val="tx1">
                    <a:lumMod val="75000"/>
                    <a:lumOff val="25000"/>
                  </a:schemeClr>
                </a:solidFill>
                <a:ea typeface="MS PGothic" panose="020B0600070205080204" pitchFamily="34" charset="-128"/>
              </a:rPr>
              <a:t>Pēteris Vilks</a:t>
            </a:r>
          </a:p>
          <a:p>
            <a:pPr algn="r">
              <a:lnSpc>
                <a:spcPct val="110000"/>
              </a:lnSpc>
            </a:pPr>
            <a:r>
              <a:rPr lang="lv-LV" altLang="lv-LV" sz="1200" b="1" dirty="0">
                <a:solidFill>
                  <a:schemeClr val="tx1">
                    <a:lumMod val="75000"/>
                    <a:lumOff val="25000"/>
                  </a:schemeClr>
                </a:solidFill>
                <a:ea typeface="MS PGothic" panose="020B0600070205080204" pitchFamily="34" charset="-128"/>
              </a:rPr>
              <a:t>Vladislavs Vesperis</a:t>
            </a:r>
            <a:endParaRPr lang="lv-LV" altLang="lv-LV" sz="1100" b="1" dirty="0">
              <a:solidFill>
                <a:schemeClr val="tx1">
                  <a:lumMod val="75000"/>
                  <a:lumOff val="25000"/>
                </a:schemeClr>
              </a:solidFill>
              <a:ea typeface="MS PGothic" panose="020B0600070205080204" pitchFamily="34" charset="-128"/>
            </a:endParaRPr>
          </a:p>
          <a:p>
            <a:pPr algn="r">
              <a:lnSpc>
                <a:spcPct val="110000"/>
              </a:lnSpc>
            </a:pPr>
            <a:r>
              <a:rPr lang="lv-LV" altLang="lv-LV" sz="1100" dirty="0">
                <a:solidFill>
                  <a:schemeClr val="tx1">
                    <a:lumMod val="75000"/>
                    <a:lumOff val="25000"/>
                  </a:schemeClr>
                </a:solidFill>
                <a:ea typeface="MS PGothic" panose="020B0600070205080204" pitchFamily="34" charset="-128"/>
              </a:rPr>
              <a:t>28.11.2018.</a:t>
            </a:r>
          </a:p>
          <a:p>
            <a:pPr algn="r">
              <a:lnSpc>
                <a:spcPct val="80000"/>
              </a:lnSpc>
            </a:pPr>
            <a:endParaRPr lang="lv-LV" altLang="lv-LV" sz="1200" dirty="0">
              <a:solidFill>
                <a:schemeClr val="tx1">
                  <a:lumMod val="75000"/>
                  <a:lumOff val="25000"/>
                </a:schemeClr>
              </a:solidFill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2114550" y="285750"/>
            <a:ext cx="6096000" cy="1036638"/>
          </a:xfrm>
        </p:spPr>
        <p:txBody>
          <a:bodyPr/>
          <a:lstStyle/>
          <a:p>
            <a:r>
              <a:rPr lang="lv-LV" altLang="lv-LV" sz="2000" dirty="0">
                <a:solidFill>
                  <a:srgbClr val="404040"/>
                </a:solidFill>
              </a:rPr>
              <a:t>DEMOGRĀFIJAS </a:t>
            </a:r>
            <a:br>
              <a:rPr lang="lv-LV" altLang="lv-LV" sz="2000" dirty="0">
                <a:solidFill>
                  <a:srgbClr val="404040"/>
                </a:solidFill>
              </a:rPr>
            </a:br>
            <a:r>
              <a:rPr lang="lv-LV" altLang="lv-LV" sz="2000" dirty="0">
                <a:solidFill>
                  <a:srgbClr val="404040"/>
                </a:solidFill>
              </a:rPr>
              <a:t>mērķu sasniegšanas progress</a:t>
            </a:r>
          </a:p>
        </p:txBody>
      </p:sp>
      <p:sp>
        <p:nvSpPr>
          <p:cNvPr id="27653" name="TextBox 2"/>
          <p:cNvSpPr txBox="1">
            <a:spLocks noChangeArrowheads="1"/>
          </p:cNvSpPr>
          <p:nvPr/>
        </p:nvSpPr>
        <p:spPr bwMode="auto">
          <a:xfrm>
            <a:off x="152400" y="1476375"/>
            <a:ext cx="590550" cy="352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lv-LV" altLang="lv-LV"/>
          </a:p>
        </p:txBody>
      </p:sp>
      <p:sp>
        <p:nvSpPr>
          <p:cNvPr id="27654" name="TextBox 3"/>
          <p:cNvSpPr txBox="1">
            <a:spLocks noChangeArrowheads="1"/>
          </p:cNvSpPr>
          <p:nvPr/>
        </p:nvSpPr>
        <p:spPr bwMode="auto">
          <a:xfrm>
            <a:off x="4867275" y="1476375"/>
            <a:ext cx="4276725" cy="3540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lv-LV" altLang="lv-LV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6308159"/>
              </p:ext>
            </p:extLst>
          </p:nvPr>
        </p:nvGraphicFramePr>
        <p:xfrm>
          <a:off x="0" y="1674811"/>
          <a:ext cx="4476750" cy="5021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3104971"/>
              </p:ext>
            </p:extLst>
          </p:nvPr>
        </p:nvGraphicFramePr>
        <p:xfrm>
          <a:off x="4667250" y="1830388"/>
          <a:ext cx="4171950" cy="4638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6429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9166367"/>
              </p:ext>
            </p:extLst>
          </p:nvPr>
        </p:nvGraphicFramePr>
        <p:xfrm>
          <a:off x="213518" y="1491185"/>
          <a:ext cx="4027142" cy="4479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30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993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64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0744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v-LV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v-LV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v-LV" sz="15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</a:rPr>
                        <a:t>Rādītāji</a:t>
                      </a:r>
                    </a:p>
                  </a:txBody>
                  <a:tcPr marT="45723" marB="45723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v-LV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v-LV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v-LV" sz="7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</a:rPr>
                        <a:t>Sentiments</a:t>
                      </a:r>
                    </a:p>
                  </a:txBody>
                  <a:tcPr marT="45723" marB="45723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v-LV" sz="15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23" marB="45723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0800">
                <a:tc>
                  <a:txBody>
                    <a:bodyPr/>
                    <a:lstStyle/>
                    <a:p>
                      <a:endParaRPr lang="lv-LV" sz="1700" dirty="0">
                        <a:latin typeface="Calibri" panose="020F0502020204030204" pitchFamily="34" charset="0"/>
                      </a:endParaRPr>
                    </a:p>
                  </a:txBody>
                  <a:tcPr marT="45723" marB="45723">
                    <a:solidFill>
                      <a:srgbClr val="96D7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lv-LV" sz="1800" dirty="0">
                          <a:latin typeface="Calibri" panose="020F0502020204030204" pitchFamily="34" charset="0"/>
                        </a:rPr>
                        <a:t>IKT /</a:t>
                      </a:r>
                      <a:r>
                        <a:rPr lang="lv-LV" sz="1800" baseline="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lv-LV" sz="1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e-pārvaldība</a:t>
                      </a:r>
                    </a:p>
                  </a:txBody>
                  <a:tcPr marT="45723" marB="45723">
                    <a:noFill/>
                  </a:tcPr>
                </a:tc>
                <a:tc>
                  <a:txBody>
                    <a:bodyPr/>
                    <a:lstStyle/>
                    <a:p>
                      <a:endParaRPr lang="lv-LV" sz="1700" dirty="0">
                        <a:latin typeface="Calibri" panose="020F0502020204030204" pitchFamily="34" charset="0"/>
                      </a:endParaRPr>
                    </a:p>
                  </a:txBody>
                  <a:tcPr marT="45723" marB="45723">
                    <a:solidFill>
                      <a:srgbClr val="96D75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0800">
                <a:tc>
                  <a:txBody>
                    <a:bodyPr/>
                    <a:lstStyle/>
                    <a:p>
                      <a:endParaRPr lang="lv-LV" sz="1700" dirty="0">
                        <a:latin typeface="Calibri" panose="020F0502020204030204" pitchFamily="34" charset="0"/>
                      </a:endParaRPr>
                    </a:p>
                  </a:txBody>
                  <a:tcPr marT="45723" marB="45723">
                    <a:solidFill>
                      <a:srgbClr val="96D7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Nodarbinātība</a:t>
                      </a:r>
                    </a:p>
                  </a:txBody>
                  <a:tcPr marT="45723" marB="45723">
                    <a:noFill/>
                  </a:tcPr>
                </a:tc>
                <a:tc>
                  <a:txBody>
                    <a:bodyPr/>
                    <a:lstStyle/>
                    <a:p>
                      <a:endParaRPr lang="lv-LV" sz="1700" dirty="0">
                        <a:latin typeface="Calibri" panose="020F0502020204030204" pitchFamily="34" charset="0"/>
                      </a:endParaRPr>
                    </a:p>
                  </a:txBody>
                  <a:tcPr marT="45723" marB="45723">
                    <a:solidFill>
                      <a:srgbClr val="96D75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0800">
                <a:tc>
                  <a:txBody>
                    <a:bodyPr/>
                    <a:lstStyle/>
                    <a:p>
                      <a:endParaRPr lang="lv-LV" sz="1700" dirty="0">
                        <a:latin typeface="Calibri" panose="020F0502020204030204" pitchFamily="34" charset="0"/>
                      </a:endParaRPr>
                    </a:p>
                  </a:txBody>
                  <a:tcPr marT="45723" marB="45723">
                    <a:solidFill>
                      <a:srgbClr val="96D7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lv-LV" sz="1800" dirty="0">
                          <a:latin typeface="Calibri" panose="020F0502020204030204" pitchFamily="34" charset="0"/>
                        </a:rPr>
                        <a:t>Kultūras kapitāls</a:t>
                      </a:r>
                    </a:p>
                  </a:txBody>
                  <a:tcPr marT="45723" marB="45723">
                    <a:noFill/>
                  </a:tcPr>
                </a:tc>
                <a:tc>
                  <a:txBody>
                    <a:bodyPr/>
                    <a:lstStyle/>
                    <a:p>
                      <a:endParaRPr lang="lv-LV" sz="1700" dirty="0">
                        <a:latin typeface="Calibri" panose="020F0502020204030204" pitchFamily="34" charset="0"/>
                      </a:endParaRPr>
                    </a:p>
                  </a:txBody>
                  <a:tcPr marT="45723" marB="45723">
                    <a:solidFill>
                      <a:srgbClr val="96D75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60800">
                <a:tc>
                  <a:txBody>
                    <a:bodyPr/>
                    <a:lstStyle/>
                    <a:p>
                      <a:endParaRPr lang="lv-LV" sz="1700" dirty="0">
                        <a:latin typeface="Calibri" panose="020F0502020204030204" pitchFamily="34" charset="0"/>
                      </a:endParaRPr>
                    </a:p>
                  </a:txBody>
                  <a:tcPr marT="45723" marB="45723">
                    <a:solidFill>
                      <a:srgbClr val="FFD03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lv-LV" sz="1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Dabas kapitāls</a:t>
                      </a:r>
                    </a:p>
                  </a:txBody>
                  <a:tcPr marT="45723" marB="45723">
                    <a:noFill/>
                  </a:tcPr>
                </a:tc>
                <a:tc>
                  <a:txBody>
                    <a:bodyPr/>
                    <a:lstStyle/>
                    <a:p>
                      <a:endParaRPr lang="lv-LV" sz="1700" dirty="0">
                        <a:latin typeface="Calibri" panose="020F0502020204030204" pitchFamily="34" charset="0"/>
                      </a:endParaRPr>
                    </a:p>
                  </a:txBody>
                  <a:tcPr marT="45723" marB="45723">
                    <a:solidFill>
                      <a:srgbClr val="96D75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60800">
                <a:tc>
                  <a:txBody>
                    <a:bodyPr/>
                    <a:lstStyle/>
                    <a:p>
                      <a:endParaRPr lang="lv-LV" sz="1700" dirty="0">
                        <a:latin typeface="Calibri" panose="020F0502020204030204" pitchFamily="34" charset="0"/>
                      </a:endParaRPr>
                    </a:p>
                  </a:txBody>
                  <a:tcPr marT="45723" marB="45723">
                    <a:solidFill>
                      <a:srgbClr val="96D7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lv-LV" sz="1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Globālie indeksi</a:t>
                      </a:r>
                    </a:p>
                  </a:txBody>
                  <a:tcPr marT="45723" marB="45723">
                    <a:noFill/>
                  </a:tcPr>
                </a:tc>
                <a:tc>
                  <a:txBody>
                    <a:bodyPr/>
                    <a:lstStyle/>
                    <a:p>
                      <a:endParaRPr lang="lv-LV" sz="1700" dirty="0">
                        <a:latin typeface="Calibri" panose="020F0502020204030204" pitchFamily="34" charset="0"/>
                      </a:endParaRPr>
                    </a:p>
                  </a:txBody>
                  <a:tcPr marT="45723" marB="45723">
                    <a:solidFill>
                      <a:srgbClr val="FFD03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60800">
                <a:tc>
                  <a:txBody>
                    <a:bodyPr/>
                    <a:lstStyle/>
                    <a:p>
                      <a:endParaRPr lang="lv-LV" sz="1700" dirty="0">
                        <a:latin typeface="Calibri" panose="020F0502020204030204" pitchFamily="34" charset="0"/>
                      </a:endParaRPr>
                    </a:p>
                  </a:txBody>
                  <a:tcPr marT="45723" marB="45723">
                    <a:solidFill>
                      <a:srgbClr val="96D7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lv-LV" sz="1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Dzimstība</a:t>
                      </a:r>
                    </a:p>
                  </a:txBody>
                  <a:tcPr marT="45723" marB="45723">
                    <a:noFill/>
                  </a:tcPr>
                </a:tc>
                <a:tc>
                  <a:txBody>
                    <a:bodyPr/>
                    <a:lstStyle/>
                    <a:p>
                      <a:endParaRPr lang="lv-LV" sz="1700" dirty="0">
                        <a:latin typeface="Calibri" panose="020F0502020204030204" pitchFamily="34" charset="0"/>
                      </a:endParaRPr>
                    </a:p>
                  </a:txBody>
                  <a:tcPr marT="45723" marB="45723">
                    <a:solidFill>
                      <a:srgbClr val="FFD03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89165">
                <a:tc>
                  <a:txBody>
                    <a:bodyPr/>
                    <a:lstStyle/>
                    <a:p>
                      <a:endParaRPr lang="lv-LV" sz="1700" dirty="0">
                        <a:latin typeface="Calibri" panose="020F0502020204030204" pitchFamily="34" charset="0"/>
                      </a:endParaRPr>
                    </a:p>
                  </a:txBody>
                  <a:tcPr marT="45723" marB="45723">
                    <a:solidFill>
                      <a:srgbClr val="96D7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Augstāko</a:t>
                      </a:r>
                      <a:r>
                        <a:rPr lang="lv-LV" sz="1800" kern="1200" baseline="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izglītību ieguvušo skaits</a:t>
                      </a:r>
                      <a:endParaRPr lang="lv-LV" sz="18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45723" marB="45723">
                    <a:noFill/>
                  </a:tcPr>
                </a:tc>
                <a:tc>
                  <a:txBody>
                    <a:bodyPr/>
                    <a:lstStyle/>
                    <a:p>
                      <a:endParaRPr lang="lv-LV" sz="1700" dirty="0">
                        <a:solidFill>
                          <a:srgbClr val="FFC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23" marB="45723">
                    <a:solidFill>
                      <a:srgbClr val="FFD03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9" name="Content Placeholder 4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17204970"/>
              </p:ext>
            </p:extLst>
          </p:nvPr>
        </p:nvGraphicFramePr>
        <p:xfrm>
          <a:off x="4763293" y="2220158"/>
          <a:ext cx="4237795" cy="4236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4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081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64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63244">
                <a:tc>
                  <a:txBody>
                    <a:bodyPr/>
                    <a:lstStyle/>
                    <a:p>
                      <a:r>
                        <a:rPr lang="lv-LV" sz="1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</a:rPr>
                        <a:t>Rādītāji</a:t>
                      </a:r>
                    </a:p>
                  </a:txBody>
                  <a:tcPr marT="45718" marB="45718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lv-LV" sz="1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</a:rPr>
                        <a:t>Sentiments</a:t>
                      </a:r>
                    </a:p>
                  </a:txBody>
                  <a:tcPr marT="45718" marB="45718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v-LV" sz="15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18" marB="457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0800">
                <a:tc>
                  <a:txBody>
                    <a:bodyPr/>
                    <a:lstStyle/>
                    <a:p>
                      <a:endParaRPr lang="lv-LV" sz="1700" dirty="0">
                        <a:latin typeface="Calibri" panose="020F0502020204030204" pitchFamily="34" charset="0"/>
                      </a:endParaRPr>
                    </a:p>
                  </a:txBody>
                  <a:tcPr marT="45718" marB="45718">
                    <a:solidFill>
                      <a:srgbClr val="FF3B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Pētniecība un attīstība</a:t>
                      </a:r>
                    </a:p>
                  </a:txBody>
                  <a:tcPr marT="45718" marB="45718">
                    <a:noFill/>
                  </a:tcPr>
                </a:tc>
                <a:tc>
                  <a:txBody>
                    <a:bodyPr/>
                    <a:lstStyle/>
                    <a:p>
                      <a:endParaRPr lang="lv-LV" sz="1700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18" marB="45718">
                    <a:solidFill>
                      <a:srgbClr val="FF3B3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0800">
                <a:tc>
                  <a:txBody>
                    <a:bodyPr/>
                    <a:lstStyle/>
                    <a:p>
                      <a:endParaRPr lang="lv-LV" sz="1700" dirty="0">
                        <a:latin typeface="Calibri" panose="020F0502020204030204" pitchFamily="34" charset="0"/>
                      </a:endParaRPr>
                    </a:p>
                  </a:txBody>
                  <a:tcPr marT="45718" marB="45718">
                    <a:solidFill>
                      <a:srgbClr val="FF3B3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lv-LV" sz="1800" dirty="0">
                          <a:latin typeface="Calibri" panose="020F0502020204030204" pitchFamily="34" charset="0"/>
                        </a:rPr>
                        <a:t>Reģionālā</a:t>
                      </a:r>
                      <a:r>
                        <a:rPr lang="lv-LV" sz="1800" baseline="0" dirty="0">
                          <a:latin typeface="Calibri" panose="020F0502020204030204" pitchFamily="34" charset="0"/>
                        </a:rPr>
                        <a:t> politika</a:t>
                      </a:r>
                      <a:endParaRPr lang="lv-LV" sz="1800" dirty="0">
                        <a:latin typeface="Calibri" panose="020F0502020204030204" pitchFamily="34" charset="0"/>
                      </a:endParaRPr>
                    </a:p>
                  </a:txBody>
                  <a:tcPr marT="45718" marB="45718">
                    <a:noFill/>
                  </a:tcPr>
                </a:tc>
                <a:tc>
                  <a:txBody>
                    <a:bodyPr/>
                    <a:lstStyle/>
                    <a:p>
                      <a:endParaRPr lang="lv-LV" sz="1700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18" marB="45718">
                    <a:solidFill>
                      <a:srgbClr val="FF3B3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0800">
                <a:tc>
                  <a:txBody>
                    <a:bodyPr/>
                    <a:lstStyle/>
                    <a:p>
                      <a:endParaRPr lang="lv-LV" sz="1700" dirty="0">
                        <a:latin typeface="Calibri" panose="020F0502020204030204" pitchFamily="34" charset="0"/>
                      </a:endParaRPr>
                    </a:p>
                  </a:txBody>
                  <a:tcPr marT="45718" marB="45718">
                    <a:solidFill>
                      <a:srgbClr val="FF3B3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lv-LV" sz="1800" dirty="0">
                          <a:latin typeface="Calibri" panose="020F0502020204030204" pitchFamily="34" charset="0"/>
                        </a:rPr>
                        <a:t>Migrācija</a:t>
                      </a:r>
                    </a:p>
                  </a:txBody>
                  <a:tcPr marT="45718" marB="45718">
                    <a:noFill/>
                  </a:tcPr>
                </a:tc>
                <a:tc>
                  <a:txBody>
                    <a:bodyPr/>
                    <a:lstStyle/>
                    <a:p>
                      <a:endParaRPr lang="lv-LV" sz="1700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18" marB="45718">
                    <a:solidFill>
                      <a:srgbClr val="FF3B3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endParaRPr lang="lv-LV" sz="1700" dirty="0">
                        <a:latin typeface="Calibri" panose="020F0502020204030204" pitchFamily="34" charset="0"/>
                      </a:endParaRPr>
                    </a:p>
                  </a:txBody>
                  <a:tcPr marT="45718" marB="45718">
                    <a:solidFill>
                      <a:srgbClr val="FF3B3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lv-LV" sz="1800" baseline="0" dirty="0">
                          <a:latin typeface="Calibri" panose="020F0502020204030204" pitchFamily="34" charset="0"/>
                        </a:rPr>
                        <a:t>Sasniegumi vispārējā izglītībā</a:t>
                      </a:r>
                      <a:endParaRPr lang="lv-LV" sz="1800" dirty="0">
                        <a:latin typeface="Calibri" panose="020F0502020204030204" pitchFamily="34" charset="0"/>
                      </a:endParaRPr>
                    </a:p>
                  </a:txBody>
                  <a:tcPr marT="45718" marB="45718">
                    <a:noFill/>
                  </a:tcPr>
                </a:tc>
                <a:tc>
                  <a:txBody>
                    <a:bodyPr/>
                    <a:lstStyle/>
                    <a:p>
                      <a:endParaRPr lang="lv-LV" sz="1700" dirty="0">
                        <a:latin typeface="Calibri" panose="020F0502020204030204" pitchFamily="34" charset="0"/>
                      </a:endParaRPr>
                    </a:p>
                  </a:txBody>
                  <a:tcPr marT="45718" marB="45718">
                    <a:solidFill>
                      <a:srgbClr val="FF3B3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60800">
                <a:tc>
                  <a:txBody>
                    <a:bodyPr/>
                    <a:lstStyle/>
                    <a:p>
                      <a:endParaRPr lang="lv-LV" sz="1700" dirty="0">
                        <a:latin typeface="Calibri" panose="020F0502020204030204" pitchFamily="34" charset="0"/>
                      </a:endParaRPr>
                    </a:p>
                  </a:txBody>
                  <a:tcPr marT="45718" marB="45718">
                    <a:solidFill>
                      <a:srgbClr val="FF3B3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lv-LV" sz="1800" dirty="0">
                          <a:latin typeface="Calibri" panose="020F0502020204030204" pitchFamily="34" charset="0"/>
                        </a:rPr>
                        <a:t>Apstrādes rūpniecība</a:t>
                      </a:r>
                    </a:p>
                  </a:txBody>
                  <a:tcPr marT="45718" marB="45718">
                    <a:noFill/>
                  </a:tcPr>
                </a:tc>
                <a:tc>
                  <a:txBody>
                    <a:bodyPr/>
                    <a:lstStyle/>
                    <a:p>
                      <a:endParaRPr lang="lv-LV" sz="1700" dirty="0">
                        <a:latin typeface="Calibri" panose="020F0502020204030204" pitchFamily="34" charset="0"/>
                      </a:endParaRPr>
                    </a:p>
                  </a:txBody>
                  <a:tcPr marT="45718" marB="45718">
                    <a:solidFill>
                      <a:srgbClr val="FFD03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60800">
                <a:tc>
                  <a:txBody>
                    <a:bodyPr/>
                    <a:lstStyle/>
                    <a:p>
                      <a:endParaRPr lang="lv-LV" sz="1700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18" marB="45718">
                    <a:solidFill>
                      <a:srgbClr val="FF3B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800" dirty="0">
                          <a:latin typeface="Calibri" panose="020F0502020204030204" pitchFamily="34" charset="0"/>
                        </a:rPr>
                        <a:t>Eksporta pieaugums</a:t>
                      </a:r>
                    </a:p>
                  </a:txBody>
                  <a:tcPr marT="45718" marB="45718">
                    <a:noFill/>
                  </a:tcPr>
                </a:tc>
                <a:tc>
                  <a:txBody>
                    <a:bodyPr/>
                    <a:lstStyle/>
                    <a:p>
                      <a:endParaRPr lang="lv-LV" sz="1700" dirty="0">
                        <a:solidFill>
                          <a:srgbClr val="FFC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18" marB="45718">
                    <a:solidFill>
                      <a:srgbClr val="FFD03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60800">
                <a:tc>
                  <a:txBody>
                    <a:bodyPr/>
                    <a:lstStyle/>
                    <a:p>
                      <a:endParaRPr lang="lv-LV" sz="1700" dirty="0">
                        <a:solidFill>
                          <a:srgbClr val="FFC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18" marB="45718">
                    <a:solidFill>
                      <a:srgbClr val="FFD03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lv-LV" sz="1800" dirty="0">
                          <a:latin typeface="Calibri" panose="020F0502020204030204" pitchFamily="34" charset="0"/>
                        </a:rPr>
                        <a:t>Pieaugušo</a:t>
                      </a:r>
                      <a:r>
                        <a:rPr lang="lv-LV" sz="1800" baseline="0" dirty="0">
                          <a:latin typeface="Calibri" panose="020F0502020204030204" pitchFamily="34" charset="0"/>
                        </a:rPr>
                        <a:t> izglītība</a:t>
                      </a:r>
                      <a:endParaRPr lang="lv-LV" sz="1800" dirty="0">
                        <a:latin typeface="Calibri" panose="020F0502020204030204" pitchFamily="34" charset="0"/>
                      </a:endParaRPr>
                    </a:p>
                  </a:txBody>
                  <a:tcPr marT="45718" marB="45718">
                    <a:noFill/>
                  </a:tcPr>
                </a:tc>
                <a:tc>
                  <a:txBody>
                    <a:bodyPr/>
                    <a:lstStyle/>
                    <a:p>
                      <a:endParaRPr lang="lv-LV" sz="1700" dirty="0">
                        <a:solidFill>
                          <a:srgbClr val="FFC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18" marB="45718">
                    <a:solidFill>
                      <a:srgbClr val="FFD03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60800">
                <a:tc>
                  <a:txBody>
                    <a:bodyPr/>
                    <a:lstStyle/>
                    <a:p>
                      <a:endParaRPr lang="lv-LV" sz="1700" dirty="0">
                        <a:solidFill>
                          <a:srgbClr val="FFC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18" marB="45718">
                    <a:solidFill>
                      <a:srgbClr val="FFD03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lv-LV" sz="1800" dirty="0">
                          <a:latin typeface="Calibri" panose="020F0502020204030204" pitchFamily="34" charset="0"/>
                        </a:rPr>
                        <a:t>Veselība</a:t>
                      </a:r>
                    </a:p>
                  </a:txBody>
                  <a:tcPr marT="45718" marB="45718">
                    <a:noFill/>
                  </a:tcPr>
                </a:tc>
                <a:tc>
                  <a:txBody>
                    <a:bodyPr/>
                    <a:lstStyle/>
                    <a:p>
                      <a:endParaRPr lang="lv-LV" sz="1700" dirty="0">
                        <a:solidFill>
                          <a:srgbClr val="FFC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18" marB="45718">
                    <a:solidFill>
                      <a:srgbClr val="FF3B3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Text Placeholder 1"/>
          <p:cNvSpPr txBox="1">
            <a:spLocks/>
          </p:cNvSpPr>
          <p:nvPr/>
        </p:nvSpPr>
        <p:spPr bwMode="auto">
          <a:xfrm>
            <a:off x="405036" y="1703389"/>
            <a:ext cx="4040187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v-LV" altLang="lv-LV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Pozitīvas tendences</a:t>
            </a:r>
          </a:p>
        </p:txBody>
      </p:sp>
      <p:sp>
        <p:nvSpPr>
          <p:cNvPr id="12" name="Text Placeholder 1"/>
          <p:cNvSpPr txBox="1">
            <a:spLocks/>
          </p:cNvSpPr>
          <p:nvPr/>
        </p:nvSpPr>
        <p:spPr bwMode="auto">
          <a:xfrm>
            <a:off x="4876800" y="1703389"/>
            <a:ext cx="4040187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v-LV" altLang="lv-LV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Kritiski</a:t>
            </a: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8F41C54C-00F0-4531-9AAD-DAE96270BE55}"/>
              </a:ext>
            </a:extLst>
          </p:cNvPr>
          <p:cNvSpPr txBox="1">
            <a:spLocks/>
          </p:cNvSpPr>
          <p:nvPr/>
        </p:nvSpPr>
        <p:spPr bwMode="auto">
          <a:xfrm>
            <a:off x="405036" y="6254734"/>
            <a:ext cx="557530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rm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altLang="lv-LV" sz="1200">
                <a:solidFill>
                  <a:srgbClr val="404040"/>
                </a:solidFill>
              </a:rPr>
              <a:t>Avots: NAP2020 īstenošana-</a:t>
            </a:r>
            <a:br>
              <a:rPr lang="lv-LV" altLang="lv-LV" sz="1200">
                <a:solidFill>
                  <a:srgbClr val="404040"/>
                </a:solidFill>
              </a:rPr>
            </a:br>
            <a:r>
              <a:rPr lang="lv-LV" altLang="lv-LV" sz="1200"/>
              <a:t>progresa vērtējums</a:t>
            </a:r>
            <a:endParaRPr lang="lv-LV" altLang="lv-LV" sz="1200" dirty="0"/>
          </a:p>
        </p:txBody>
      </p:sp>
      <p:sp>
        <p:nvSpPr>
          <p:cNvPr id="13" name="TextBox 3">
            <a:extLst>
              <a:ext uri="{FF2B5EF4-FFF2-40B4-BE49-F238E27FC236}">
                <a16:creationId xmlns="" xmlns:a16="http://schemas.microsoft.com/office/drawing/2014/main" id="{C106DE2B-AB8E-4CBD-A6F0-76C8475E7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2318" y="615642"/>
            <a:ext cx="640688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lv-LV" altLang="lv-LV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</a:rPr>
              <a:t>KĀDAS PĀRMAIŅAS VAJADZĪGAS LATVIJAI?</a:t>
            </a:r>
          </a:p>
          <a:p>
            <a:endParaRPr lang="lv-LV" altLang="lv-LV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03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ttÄlu rezultÄti vaicÄjumam âsÄlijaâ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2"/>
          <a:stretch/>
        </p:blipFill>
        <p:spPr bwMode="auto">
          <a:xfrm>
            <a:off x="-111252" y="0"/>
            <a:ext cx="9976104" cy="689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 rot="16200000">
            <a:off x="7833897" y="4659201"/>
            <a:ext cx="3657600" cy="304800"/>
          </a:xfrm>
        </p:spPr>
        <p:txBody>
          <a:bodyPr/>
          <a:lstStyle/>
          <a:p>
            <a:pPr algn="l"/>
            <a:r>
              <a:rPr lang="lv-LV" dirty="0">
                <a:solidFill>
                  <a:schemeClr val="bg1"/>
                </a:solidFill>
              </a:rPr>
              <a:t>Foto @</a:t>
            </a:r>
            <a:r>
              <a:rPr lang="lv-LV" dirty="0" err="1">
                <a:solidFill>
                  <a:schemeClr val="bg1"/>
                </a:solidFill>
              </a:rPr>
              <a:t>KFunts</a:t>
            </a:r>
            <a:endParaRPr lang="lv-LV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40080" y="286205"/>
            <a:ext cx="6096000" cy="1036642"/>
          </a:xfrm>
        </p:spPr>
        <p:txBody>
          <a:bodyPr>
            <a:normAutofit/>
          </a:bodyPr>
          <a:lstStyle/>
          <a:p>
            <a:r>
              <a:rPr lang="lv-LV" altLang="x-none" cap="all" dirty="0">
                <a:solidFill>
                  <a:srgbClr val="FEF9F4"/>
                </a:solidFill>
                <a:latin typeface="Verdana" charset="0"/>
                <a:ea typeface="ＭＳ Ｐゴシック" charset="-128"/>
              </a:rPr>
              <a:t>Rekomendācijas</a:t>
            </a:r>
            <a:br>
              <a:rPr lang="lv-LV" altLang="x-none" cap="all" dirty="0">
                <a:solidFill>
                  <a:srgbClr val="FEF9F4"/>
                </a:solidFill>
                <a:latin typeface="Verdana" charset="0"/>
                <a:ea typeface="ＭＳ Ｐゴシック" charset="-128"/>
              </a:rPr>
            </a:br>
            <a:r>
              <a:rPr lang="lv-LV" altLang="x-none" cap="all" dirty="0">
                <a:solidFill>
                  <a:srgbClr val="FEF9F4"/>
                </a:solidFill>
                <a:latin typeface="Verdana" charset="0"/>
                <a:ea typeface="ＭＳ Ｐゴシック" charset="-128"/>
              </a:rPr>
              <a:t>Reģionālā attīstība</a:t>
            </a:r>
            <a:endParaRPr lang="en-US" cap="all" dirty="0">
              <a:solidFill>
                <a:srgbClr val="FEF9F4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78413" y="5756083"/>
            <a:ext cx="3959352" cy="1024128"/>
          </a:xfrm>
          <a:prstGeom prst="rect">
            <a:avLst/>
          </a:prstGeom>
          <a:solidFill>
            <a:schemeClr val="accent6">
              <a:lumMod val="50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sz="180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“Inteliģentā saraušanās”</a:t>
            </a:r>
          </a:p>
          <a:p>
            <a:r>
              <a:rPr lang="lv-LV" sz="180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pilotprojekts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3400" y="2473029"/>
            <a:ext cx="7022592" cy="1024128"/>
          </a:xfrm>
          <a:prstGeom prst="rect">
            <a:avLst/>
          </a:prstGeom>
          <a:solidFill>
            <a:schemeClr val="accent6">
              <a:lumMod val="50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sz="180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vietējie atbalsta instrumenti        +      Pašvaldību</a:t>
            </a:r>
          </a:p>
          <a:p>
            <a:r>
              <a:rPr lang="lv-LV" sz="180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uzņēmējdarbības attīstībai                    kapacitāte  </a:t>
            </a:r>
          </a:p>
        </p:txBody>
      </p:sp>
      <p:sp>
        <p:nvSpPr>
          <p:cNvPr id="14" name="Up Arrow 13"/>
          <p:cNvSpPr/>
          <p:nvPr/>
        </p:nvSpPr>
        <p:spPr>
          <a:xfrm>
            <a:off x="7672738" y="2812826"/>
            <a:ext cx="213360" cy="448056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8" name="Rectangle 17"/>
          <p:cNvSpPr/>
          <p:nvPr/>
        </p:nvSpPr>
        <p:spPr>
          <a:xfrm>
            <a:off x="533400" y="5756083"/>
            <a:ext cx="4498848" cy="1024128"/>
          </a:xfrm>
          <a:prstGeom prst="rect">
            <a:avLst/>
          </a:prstGeom>
          <a:solidFill>
            <a:schemeClr val="accent6">
              <a:lumMod val="50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lv-LV" sz="180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Infrastruktūras pielāgošana </a:t>
            </a:r>
          </a:p>
          <a:p>
            <a:r>
              <a:rPr lang="lv-LV" sz="180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Izmaksas       funkcionalitāte 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2010156" y="6366637"/>
            <a:ext cx="248412" cy="27376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6" name="Equal 15"/>
          <p:cNvSpPr/>
          <p:nvPr/>
        </p:nvSpPr>
        <p:spPr>
          <a:xfrm>
            <a:off x="4681290" y="6395923"/>
            <a:ext cx="310896" cy="187651"/>
          </a:xfrm>
          <a:prstGeom prst="mathEqual">
            <a:avLst>
              <a:gd name="adj1" fmla="val 23520"/>
              <a:gd name="adj2" fmla="val 3098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D212E960-36B5-4CD7-97AB-C3B2C774A1FB}"/>
              </a:ext>
            </a:extLst>
          </p:cNvPr>
          <p:cNvSpPr/>
          <p:nvPr/>
        </p:nvSpPr>
        <p:spPr>
          <a:xfrm>
            <a:off x="4969118" y="1224819"/>
            <a:ext cx="3959352" cy="1024128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FUNKCIJU SADALĪJUMA PĀRSKATĪŠANA STARP VALSTI UN PAŠVALDĪBĀM</a:t>
            </a:r>
            <a:endParaRPr lang="lv-LV" sz="1800" cap="all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F9AF35E2-E987-4BA4-991E-73C1A1016D74}"/>
              </a:ext>
            </a:extLst>
          </p:cNvPr>
          <p:cNvSpPr/>
          <p:nvPr/>
        </p:nvSpPr>
        <p:spPr>
          <a:xfrm>
            <a:off x="533400" y="1248210"/>
            <a:ext cx="3959352" cy="1024128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sz="1800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ADMINISTRATĪVI TERITORIĀLĀS reformas Tālāka īstenošana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AB286020-7C82-4C2B-8CFE-3242AD272634}"/>
              </a:ext>
            </a:extLst>
          </p:cNvPr>
          <p:cNvSpPr/>
          <p:nvPr/>
        </p:nvSpPr>
        <p:spPr>
          <a:xfrm>
            <a:off x="533400" y="4754265"/>
            <a:ext cx="3959352" cy="908936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sz="1800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Mājokļu pieejamība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5CA29480-87B7-43DE-AD38-6B4BAC7D3627}"/>
              </a:ext>
            </a:extLst>
          </p:cNvPr>
          <p:cNvSpPr/>
          <p:nvPr/>
        </p:nvSpPr>
        <p:spPr>
          <a:xfrm>
            <a:off x="5184648" y="4232084"/>
            <a:ext cx="3959352" cy="1024128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PAŠVALDĪBU FINANŠU IZLĪDZINĀŠANAS FONDA KRITĒRIJU PĀRSKATĪŠANA</a:t>
            </a:r>
            <a:endParaRPr lang="lv-LV" sz="1800" cap="all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331A999D-6BF5-4866-8A9F-B654613AD529}"/>
              </a:ext>
            </a:extLst>
          </p:cNvPr>
          <p:cNvSpPr/>
          <p:nvPr/>
        </p:nvSpPr>
        <p:spPr>
          <a:xfrm>
            <a:off x="533400" y="3637255"/>
            <a:ext cx="4094430" cy="1024128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sz="1800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SABIEDRISKĀ TRANSPORTA SASKAŅOTĪBAS UN IEDZĪVOTĀJU MOBILITĀTES NOVĒRTĒJUMS</a:t>
            </a:r>
          </a:p>
        </p:txBody>
      </p:sp>
    </p:spTree>
    <p:extLst>
      <p:ext uri="{BB962C8B-B14F-4D97-AF65-F5344CB8AC3E}">
        <p14:creationId xmlns:p14="http://schemas.microsoft.com/office/powerpoint/2010/main" val="146782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2590800" y="2423692"/>
            <a:ext cx="2895600" cy="373922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lv-LV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Tūkstošgades deklarācija </a:t>
            </a:r>
          </a:p>
          <a:p>
            <a:pPr marL="0" indent="0">
              <a:buNone/>
            </a:pPr>
            <a:r>
              <a:rPr lang="lv-LV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lv-LV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Millennium</a:t>
            </a:r>
            <a:r>
              <a:rPr lang="lv-LV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lv-LV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Declaration</a:t>
            </a:r>
            <a:r>
              <a:rPr lang="lv-LV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lv-LV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lv-LV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Tūkstošgades attīstības mērķi (TAM)</a:t>
            </a:r>
          </a:p>
          <a:p>
            <a:pPr marL="0" indent="0">
              <a:buNone/>
            </a:pPr>
            <a:endParaRPr lang="lv-LV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lv-LV" dirty="0">
                <a:solidFill>
                  <a:schemeClr val="tx1">
                    <a:lumMod val="85000"/>
                    <a:lumOff val="15000"/>
                  </a:schemeClr>
                </a:solidFill>
              </a:rPr>
              <a:t>7+1 mērķi</a:t>
            </a:r>
          </a:p>
          <a:p>
            <a:pPr marL="0" indent="0">
              <a:buNone/>
            </a:pPr>
            <a:endParaRPr lang="lv-LV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lv-LV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Vērsts uz attīstības valstīm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5715000" y="2493818"/>
            <a:ext cx="2971800" cy="36690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v-LV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Dienaskārtība </a:t>
            </a:r>
            <a:r>
              <a:rPr lang="lv-LV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2030</a:t>
            </a:r>
            <a:endParaRPr lang="lv-LV" sz="1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spcBef>
                <a:spcPts val="2000"/>
              </a:spcBef>
              <a:buNone/>
            </a:pPr>
            <a:r>
              <a:rPr lang="lv-LV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lv-LV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Agenda</a:t>
            </a:r>
            <a:r>
              <a:rPr lang="lv-LV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2030)</a:t>
            </a:r>
          </a:p>
          <a:p>
            <a:pPr marL="0" indent="0">
              <a:buNone/>
            </a:pPr>
            <a:endParaRPr lang="lv-LV" sz="1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lv-LV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Ilgtspējīgas attīstības mērķi (IAM)</a:t>
            </a:r>
          </a:p>
          <a:p>
            <a:pPr marL="0" indent="0">
              <a:buNone/>
            </a:pPr>
            <a:endParaRPr lang="lv-LV" sz="1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lv-LV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17 </a:t>
            </a:r>
            <a:r>
              <a:rPr lang="lv-LV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mērķi  </a:t>
            </a:r>
            <a:endParaRPr lang="lv-LV" sz="1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lv-LV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169 </a:t>
            </a:r>
            <a:r>
              <a:rPr lang="lv-LV" sz="19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apakšmērķi</a:t>
            </a:r>
            <a:endParaRPr lang="lv-LV" sz="1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lv-LV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Iekļaujošs</a:t>
            </a:r>
            <a:endParaRPr lang="lv-LV" sz="1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r>
              <a:rPr lang="lv-LV" dirty="0">
                <a:solidFill>
                  <a:schemeClr val="bg1">
                    <a:lumMod val="65000"/>
                  </a:schemeClr>
                </a:solidFill>
              </a:rPr>
              <a:t>TAM </a:t>
            </a:r>
          </a:p>
          <a:p>
            <a:r>
              <a:rPr lang="lv-LV" dirty="0">
                <a:solidFill>
                  <a:schemeClr val="bg1">
                    <a:lumMod val="65000"/>
                  </a:schemeClr>
                </a:solidFill>
              </a:rPr>
              <a:t>MDG 2000-2015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r>
              <a:rPr lang="lv-LV" dirty="0">
                <a:solidFill>
                  <a:srgbClr val="6CB22C"/>
                </a:solidFill>
              </a:rPr>
              <a:t>IAM   </a:t>
            </a:r>
          </a:p>
          <a:p>
            <a:r>
              <a:rPr lang="lv-LV" dirty="0">
                <a:solidFill>
                  <a:srgbClr val="6CB22C"/>
                </a:solidFill>
              </a:rPr>
              <a:t>(SDG)2015-2030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06" y="4405833"/>
            <a:ext cx="1827426" cy="172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2" y="1851953"/>
            <a:ext cx="1793714" cy="208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35" y="317761"/>
            <a:ext cx="6046565" cy="98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330" y="538443"/>
            <a:ext cx="7065762" cy="777482"/>
          </a:xfrm>
        </p:spPr>
        <p:txBody>
          <a:bodyPr>
            <a:noAutofit/>
          </a:bodyPr>
          <a:lstStyle/>
          <a:p>
            <a:r>
              <a:rPr lang="lv-LV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Dienaskārtība 2030</a:t>
            </a:r>
            <a:br>
              <a:rPr lang="lv-LV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lv-LV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ANO 17 ilgtspējīgas attīstības mērķi</a:t>
            </a:r>
            <a:r>
              <a:rPr lang="lv-LV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lv-LV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lv-LV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78BA29FD-7E55-453A-B2A9-9E20EC892B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330" y="2143431"/>
            <a:ext cx="7065762" cy="3303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173B0F6-3655-47B3-A4E2-8E0DC4BE5742}"/>
              </a:ext>
            </a:extLst>
          </p:cNvPr>
          <p:cNvSpPr txBox="1"/>
          <p:nvPr/>
        </p:nvSpPr>
        <p:spPr>
          <a:xfrm>
            <a:off x="0" y="2110173"/>
            <a:ext cx="156333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900" b="1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Iesaistītās puses</a:t>
            </a:r>
          </a:p>
          <a:p>
            <a:pPr marL="257175" indent="-257175">
              <a:buFont typeface="Wingdings" panose="05000000000000000000" pitchFamily="2" charset="2"/>
              <a:buChar char="v"/>
            </a:pPr>
            <a:endParaRPr lang="lv-LV" sz="9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7175" indent="-257175">
              <a:buFont typeface="Wingdings" panose="05000000000000000000" pitchFamily="2" charset="2"/>
              <a:buChar char="v"/>
            </a:pPr>
            <a:endParaRPr lang="lv-LV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lv-LV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ANO</a:t>
            </a:r>
          </a:p>
          <a:p>
            <a:endParaRPr lang="lv-LV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lv-LV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Eiropas Savienība</a:t>
            </a:r>
          </a:p>
          <a:p>
            <a:endParaRPr lang="lv-LV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lv-LV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Valsts (Latvija 2030, NAP2020, nozaru politikas)</a:t>
            </a:r>
          </a:p>
          <a:p>
            <a:endParaRPr lang="lv-LV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lv-LV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Pašvaldības </a:t>
            </a:r>
          </a:p>
          <a:p>
            <a:endParaRPr lang="lv-LV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lv-LV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Sabiedriskās organizācijas</a:t>
            </a:r>
          </a:p>
          <a:p>
            <a:endParaRPr lang="lv-LV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lv-LV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Privātās iniciatīvas</a:t>
            </a:r>
          </a:p>
          <a:p>
            <a:endParaRPr lang="lv-LV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lv-LV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Akadēmiskā vide</a:t>
            </a:r>
          </a:p>
          <a:p>
            <a:endParaRPr lang="lv-LV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lv-LV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Ikviens planētas iedzīvotājs</a:t>
            </a:r>
          </a:p>
          <a:p>
            <a:endParaRPr lang="lv-LV" sz="2400" dirty="0"/>
          </a:p>
        </p:txBody>
      </p:sp>
    </p:spTree>
    <p:extLst>
      <p:ext uri="{BB962C8B-B14F-4D97-AF65-F5344CB8AC3E}">
        <p14:creationId xmlns:p14="http://schemas.microsoft.com/office/powerpoint/2010/main" val="233517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A402DDD-E32F-488C-88E1-8B9B6F6F9B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57" t="11881" r="33589" b="4359"/>
          <a:stretch/>
        </p:blipFill>
        <p:spPr>
          <a:xfrm>
            <a:off x="4764622" y="950780"/>
            <a:ext cx="2769590" cy="39722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1F19D92-04BD-4BF4-83A8-AD48B26C3023}"/>
              </a:ext>
            </a:extLst>
          </p:cNvPr>
          <p:cNvSpPr/>
          <p:nvPr/>
        </p:nvSpPr>
        <p:spPr>
          <a:xfrm>
            <a:off x="4794640" y="5214723"/>
            <a:ext cx="34572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lv-LV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IAM tiek integrēti Latvijas plānošanas sistēmā. </a:t>
            </a:r>
            <a:r>
              <a:rPr lang="lv-LV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Latvijā </a:t>
            </a:r>
            <a:r>
              <a:rPr lang="lv-LV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nav tādu jomu, kurās nozares politika netiek īstenota, bet daudzās to varētu darīt efektīvāk un ieguldīt vairāk. </a:t>
            </a:r>
            <a:endParaRPr lang="lv-LV" sz="1400" i="1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7187E6F-4A19-4A97-9FC7-5C5CEFB216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57" t="12624" r="33905" b="4921"/>
          <a:stretch/>
        </p:blipFill>
        <p:spPr>
          <a:xfrm>
            <a:off x="101808" y="460249"/>
            <a:ext cx="4357070" cy="593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8566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35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6400071" cy="936104"/>
          </a:xfrm>
        </p:spPr>
        <p:txBody>
          <a:bodyPr>
            <a:noAutofit/>
          </a:bodyPr>
          <a:lstStyle/>
          <a:p>
            <a:pPr algn="l"/>
            <a:r>
              <a:rPr lang="lv-LV" sz="20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Iespēju </a:t>
            </a:r>
            <a:r>
              <a:rPr lang="lv-LV" sz="2000" cap="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VIENlīdzība</a:t>
            </a:r>
            <a:r>
              <a:rPr lang="lv-LV" sz="20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346064" y="1196419"/>
            <a:ext cx="11793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lv-LV" sz="1800" b="1" dirty="0">
                <a:solidFill>
                  <a:prstClr val="white">
                    <a:lumMod val="95000"/>
                  </a:prstClr>
                </a:solidFill>
                <a:latin typeface="Calibri"/>
                <a:cs typeface="+mn-cs"/>
              </a:rPr>
              <a:t>MĀJOKLIS</a:t>
            </a:r>
            <a:endParaRPr lang="en-US" sz="1800" b="1" dirty="0">
              <a:solidFill>
                <a:prstClr val="white">
                  <a:lumMod val="9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546450" y="1199630"/>
            <a:ext cx="13681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lv-LV" sz="1800" b="1" dirty="0">
                <a:solidFill>
                  <a:prstClr val="white">
                    <a:lumMod val="95000"/>
                  </a:prstClr>
                </a:solidFill>
                <a:latin typeface="Calibri"/>
                <a:cs typeface="+mn-cs"/>
              </a:rPr>
              <a:t>IZGLĪTĪBA</a:t>
            </a:r>
            <a:endParaRPr lang="en-US" sz="1800" b="1" dirty="0">
              <a:solidFill>
                <a:prstClr val="white">
                  <a:lumMod val="9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5932" y="1196752"/>
            <a:ext cx="8748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lv-LV" sz="1800" b="1" cap="all" dirty="0">
                <a:solidFill>
                  <a:prstClr val="white">
                    <a:lumMod val="85000"/>
                  </a:prstClr>
                </a:solidFill>
                <a:latin typeface="Calibri"/>
                <a:cs typeface="+mn-cs"/>
              </a:rPr>
              <a:t>DARBS</a:t>
            </a:r>
            <a:endParaRPr lang="en-US" sz="1800" b="1" cap="all" dirty="0">
              <a:solidFill>
                <a:prstClr val="white">
                  <a:lumMod val="8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879745" y="1196419"/>
            <a:ext cx="13618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lv-LV" sz="1800" b="1" dirty="0">
                <a:solidFill>
                  <a:prstClr val="white">
                    <a:lumMod val="95000"/>
                  </a:prstClr>
                </a:solidFill>
                <a:latin typeface="Calibri"/>
                <a:cs typeface="+mn-cs"/>
              </a:rPr>
              <a:t>MOBILITĀTE</a:t>
            </a:r>
            <a:endParaRPr lang="en-US" sz="1800" b="1" dirty="0">
              <a:solidFill>
                <a:prstClr val="white">
                  <a:lumMod val="9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295561" y="1202508"/>
            <a:ext cx="12050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lv-LV" sz="1800" b="1" dirty="0">
                <a:solidFill>
                  <a:prstClr val="white">
                    <a:lumMod val="95000"/>
                  </a:prstClr>
                </a:solidFill>
                <a:latin typeface="Calibri"/>
                <a:cs typeface="+mn-cs"/>
              </a:rPr>
              <a:t>IENĀKUMI</a:t>
            </a:r>
            <a:endParaRPr lang="en-US" sz="1800" b="1" dirty="0">
              <a:solidFill>
                <a:prstClr val="white">
                  <a:lumMod val="9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411007" y="1196419"/>
            <a:ext cx="15869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lv-LV" sz="1800" b="1" dirty="0">
                <a:solidFill>
                  <a:prstClr val="white">
                    <a:lumMod val="85000"/>
                  </a:prstClr>
                </a:solidFill>
                <a:latin typeface="Calibri"/>
                <a:cs typeface="+mn-cs"/>
              </a:rPr>
              <a:t>VESELĪBA</a:t>
            </a:r>
            <a:endParaRPr lang="en-US" sz="1800" b="1" dirty="0">
              <a:solidFill>
                <a:prstClr val="white">
                  <a:lumMod val="8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7711033" y="1196419"/>
            <a:ext cx="14670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lv-LV" sz="1800" b="1" dirty="0">
                <a:solidFill>
                  <a:prstClr val="white">
                    <a:lumMod val="85000"/>
                  </a:prstClr>
                </a:solidFill>
                <a:latin typeface="Calibri"/>
                <a:cs typeface="+mn-cs"/>
              </a:rPr>
              <a:t>TAISNĪGUMS</a:t>
            </a:r>
            <a:endParaRPr lang="en-US" sz="1800" b="1" dirty="0">
              <a:solidFill>
                <a:prstClr val="white">
                  <a:lumMod val="8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83106" y="1827322"/>
            <a:ext cx="667788" cy="1961718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lv-LV" sz="18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6663" y="1808658"/>
            <a:ext cx="680560" cy="1980382"/>
          </a:xfrm>
          <a:prstGeom prst="rect">
            <a:avLst/>
          </a:prstGeom>
          <a:solidFill>
            <a:schemeClr val="accent6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lv-LV" sz="18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38358" y="1827322"/>
            <a:ext cx="702481" cy="1980382"/>
          </a:xfrm>
          <a:prstGeom prst="rect">
            <a:avLst/>
          </a:prstGeom>
          <a:solidFill>
            <a:srgbClr val="FF6699">
              <a:alpha val="4078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lv-LV" sz="180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09714" y="1808658"/>
            <a:ext cx="713565" cy="1980382"/>
          </a:xfrm>
          <a:prstGeom prst="rect">
            <a:avLst/>
          </a:prstGeom>
          <a:solidFill>
            <a:srgbClr val="FFC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lv-LV" sz="1800">
              <a:solidFill>
                <a:srgbClr val="FFC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79286" y="1808658"/>
            <a:ext cx="702481" cy="1980382"/>
          </a:xfrm>
          <a:prstGeom prst="rect">
            <a:avLst/>
          </a:prstGeom>
          <a:solidFill>
            <a:srgbClr val="00B0F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lv-LV" sz="180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53222" y="1777316"/>
            <a:ext cx="702481" cy="2011723"/>
          </a:xfrm>
          <a:prstGeom prst="rect">
            <a:avLst/>
          </a:prstGeom>
          <a:solidFill>
            <a:srgbClr val="006C31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lv-LV" sz="180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174722" y="1777315"/>
            <a:ext cx="655361" cy="2011723"/>
          </a:xfrm>
          <a:prstGeom prst="rect">
            <a:avLst/>
          </a:prstGeom>
          <a:solidFill>
            <a:srgbClr val="7030A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lv-LV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22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2"/>
          <p:cNvSpPr txBox="1">
            <a:spLocks/>
          </p:cNvSpPr>
          <p:nvPr/>
        </p:nvSpPr>
        <p:spPr bwMode="auto">
          <a:xfrm>
            <a:off x="412750" y="3116262"/>
            <a:ext cx="801370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eaLnBrk="1" hangingPunct="1">
              <a:spcBef>
                <a:spcPts val="1200"/>
              </a:spcBef>
              <a:buClr>
                <a:srgbClr val="A50021"/>
              </a:buClr>
              <a:buFont typeface="Wingdings" panose="05000000000000000000" pitchFamily="2" charset="2"/>
              <a:buChar char="§"/>
            </a:pPr>
            <a:endParaRPr lang="lv-LV" altLang="lv-LV" sz="2400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062" y="404813"/>
            <a:ext cx="7418387" cy="576262"/>
          </a:xfrm>
        </p:spPr>
        <p:txBody>
          <a:bodyPr>
            <a:normAutofit fontScale="90000"/>
          </a:bodyPr>
          <a:lstStyle/>
          <a:p>
            <a:r>
              <a:rPr lang="lv-LV" altLang="lv-LV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lv-LV" altLang="lv-LV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lv-LV" altLang="lv-LV" sz="27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NAP2027 loma attīstības plānošanā</a:t>
            </a:r>
            <a:r>
              <a:rPr lang="lv-LV" altLang="lv-LV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lv-LV" altLang="lv-LV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lv-LV" altLang="lv-LV" sz="25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219" y="2792413"/>
            <a:ext cx="7797800" cy="3940896"/>
          </a:xfrm>
        </p:spPr>
        <p:txBody>
          <a:bodyPr>
            <a:normAutofit/>
          </a:bodyPr>
          <a:lstStyle/>
          <a:p>
            <a:pPr marL="806450" lvl="3" indent="-342900" algn="ctr">
              <a:buFont typeface="Arial" panose="020B0604020202020204" pitchFamily="34" charset="0"/>
              <a:buNone/>
            </a:pPr>
            <a:r>
              <a:rPr lang="lv-LV" altLang="lv-LV" sz="2000" dirty="0">
                <a:solidFill>
                  <a:srgbClr val="6CB32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jādefinē, ņemot vērā</a:t>
            </a:r>
          </a:p>
          <a:p>
            <a:pPr marL="463550" lvl="3" indent="0">
              <a:buNone/>
            </a:pPr>
            <a:endParaRPr lang="lv-LV" altLang="lv-LV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6450" lvl="3" indent="-342900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lv-LV" altLang="lv-LV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NAP2020</a:t>
            </a:r>
            <a:r>
              <a:rPr lang="lv-LV" altLang="lv-LV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un nozaru politiku </a:t>
            </a:r>
            <a:r>
              <a:rPr lang="lv-LV" altLang="lv-LV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vidusposma</a:t>
            </a:r>
            <a:r>
              <a:rPr lang="lv-LV" altLang="lv-LV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lv-LV" altLang="lv-LV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izvērtējumi</a:t>
            </a:r>
            <a:endParaRPr lang="lv-LV" altLang="lv-LV" sz="14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6450" lvl="3" indent="-342900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lv-LV" altLang="lv-LV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LATVIJA2030</a:t>
            </a:r>
            <a:r>
              <a:rPr lang="lv-LV" altLang="lv-LV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mērķu aktualitāte</a:t>
            </a:r>
          </a:p>
          <a:p>
            <a:pPr marL="806450" lvl="3" indent="-342900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lv-LV" altLang="lv-LV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Globālās attīstības tendences</a:t>
            </a:r>
            <a:r>
              <a:rPr lang="lv-LV" altLang="lv-LV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</a:p>
          <a:p>
            <a:pPr marL="463550" lvl="3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lv-LV" altLang="lv-LV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sabiedrības novecošanās </a:t>
            </a:r>
          </a:p>
          <a:p>
            <a:pPr marL="463550" lvl="3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lv-LV" altLang="lv-LV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migrācija</a:t>
            </a:r>
          </a:p>
          <a:p>
            <a:pPr marL="463550" lvl="3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lv-LV" altLang="lv-LV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ceturtā industriālā revolūcija </a:t>
            </a:r>
          </a:p>
          <a:p>
            <a:pPr marL="463550" lvl="3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lv-LV" altLang="lv-LV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klimata pārmaiņas</a:t>
            </a:r>
          </a:p>
          <a:p>
            <a:pPr marL="463550" lvl="3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lv-LV" altLang="lv-LV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</a:p>
          <a:p>
            <a:pPr marL="463550" lvl="3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lv-LV" altLang="lv-LV" sz="18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63550" lvl="3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lv-LV" altLang="lv-LV" sz="18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63550" lvl="3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lv-LV" altLang="lv-LV" sz="18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63550" lvl="3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lv-LV" altLang="lv-LV" sz="18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/>
            <a:endParaRPr lang="lv-LV" altLang="lv-LV" sz="2400" dirty="0">
              <a:solidFill>
                <a:srgbClr val="262626"/>
              </a:solidFill>
            </a:endParaRPr>
          </a:p>
          <a:p>
            <a:pPr marL="0" indent="0">
              <a:spcBef>
                <a:spcPct val="30000"/>
              </a:spcBef>
              <a:buFont typeface="Arial" panose="020B0604020202020204" pitchFamily="34" charset="0"/>
              <a:buNone/>
            </a:pPr>
            <a:endParaRPr lang="lv-LV" altLang="lv-LV" sz="2000" b="1" dirty="0">
              <a:solidFill>
                <a:srgbClr val="26262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Left-Right Arrow 5"/>
          <p:cNvSpPr/>
          <p:nvPr/>
        </p:nvSpPr>
        <p:spPr>
          <a:xfrm>
            <a:off x="3965575" y="1644650"/>
            <a:ext cx="1216025" cy="484188"/>
          </a:xfrm>
          <a:prstGeom prst="leftRightArrow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v-LV"/>
          </a:p>
        </p:txBody>
      </p:sp>
      <p:sp>
        <p:nvSpPr>
          <p:cNvPr id="4" name="Rectangle 3"/>
          <p:cNvSpPr/>
          <p:nvPr/>
        </p:nvSpPr>
        <p:spPr>
          <a:xfrm>
            <a:off x="1628379" y="1567656"/>
            <a:ext cx="2035968" cy="73898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50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publisko ieguldījumu (VB) PRIORITĀTES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01110" y="1567656"/>
            <a:ext cx="2035968" cy="73898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50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 daudzgadu budžets </a:t>
            </a:r>
          </a:p>
          <a:p>
            <a:pPr algn="ctr"/>
            <a:r>
              <a:rPr lang="lv-LV" sz="150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2021.-2027. (MFF)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DC0C0E3-F1BD-4784-AD9D-6D71E04A2DA6}"/>
              </a:ext>
            </a:extLst>
          </p:cNvPr>
          <p:cNvSpPr/>
          <p:nvPr/>
        </p:nvSpPr>
        <p:spPr>
          <a:xfrm>
            <a:off x="4633119" y="4206241"/>
            <a:ext cx="4572000" cy="19436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63550" lvl="3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lv-LV" altLang="lv-LV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Pamatvērtības:</a:t>
            </a:r>
          </a:p>
          <a:p>
            <a:pPr marL="463550" lvl="3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lv-LV" altLang="lv-LV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atbildīga finanšu politika</a:t>
            </a:r>
          </a:p>
          <a:p>
            <a:pPr marL="463550" lvl="3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lv-LV" altLang="lv-LV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produktivitāte</a:t>
            </a:r>
          </a:p>
          <a:p>
            <a:pPr marL="463550" lvl="3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lv-LV" altLang="lv-LV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inovācija</a:t>
            </a:r>
          </a:p>
          <a:p>
            <a:pPr marL="463550" lvl="3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lv-LV" altLang="lv-LV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līdzsvarota attīstība  </a:t>
            </a:r>
          </a:p>
          <a:p>
            <a:pPr marL="463550" lvl="3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lv-LV" altLang="lv-LV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tautsaimniecības integrācija globālajās vērtību ķēdēs u.c.</a:t>
            </a:r>
          </a:p>
        </p:txBody>
      </p:sp>
    </p:spTree>
    <p:extLst>
      <p:ext uri="{BB962C8B-B14F-4D97-AF65-F5344CB8AC3E}">
        <p14:creationId xmlns:p14="http://schemas.microsoft.com/office/powerpoint/2010/main" val="58117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706" y="371325"/>
            <a:ext cx="2432844" cy="633412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lv-LV" altLang="lv-LV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NAP2020</a:t>
            </a:r>
            <a:endParaRPr lang="en-GB" altLang="lv-LV" sz="24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79897" y="4732287"/>
            <a:ext cx="2035968" cy="738981"/>
          </a:xfrm>
          <a:prstGeom prst="rect">
            <a:avLst/>
          </a:prstGeom>
          <a:solidFill>
            <a:schemeClr val="tx1">
              <a:lumMod val="65000"/>
              <a:lumOff val="35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50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Sabalansēts</a:t>
            </a:r>
          </a:p>
        </p:txBody>
      </p:sp>
      <p:sp>
        <p:nvSpPr>
          <p:cNvPr id="9" name="Rectangle 8"/>
          <p:cNvSpPr/>
          <p:nvPr/>
        </p:nvSpPr>
        <p:spPr>
          <a:xfrm>
            <a:off x="6779897" y="1880423"/>
            <a:ext cx="2035968" cy="738981"/>
          </a:xfrm>
          <a:prstGeom prst="rect">
            <a:avLst/>
          </a:prstGeom>
          <a:solidFill>
            <a:schemeClr val="tx1">
              <a:lumMod val="65000"/>
              <a:lumOff val="35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50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Evolūcija un ilgtspēja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79897" y="3776663"/>
            <a:ext cx="2035968" cy="738981"/>
          </a:xfrm>
          <a:prstGeom prst="rect">
            <a:avLst/>
          </a:prstGeom>
          <a:solidFill>
            <a:schemeClr val="tx1">
              <a:lumMod val="65000"/>
              <a:lumOff val="35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50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izmērāms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38015" y="1884861"/>
            <a:ext cx="2211982" cy="738981"/>
          </a:xfrm>
          <a:prstGeom prst="rect">
            <a:avLst/>
          </a:prstGeom>
          <a:solidFill>
            <a:schemeClr val="accent2">
              <a:lumMod val="60000"/>
              <a:lumOff val="4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Pēc-krīzes perioda ekonomikas izrāviens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26505" y="2821038"/>
            <a:ext cx="2223492" cy="738981"/>
          </a:xfrm>
          <a:prstGeom prst="rect">
            <a:avLst/>
          </a:prstGeom>
          <a:solidFill>
            <a:schemeClr val="tx1">
              <a:lumMod val="65000"/>
              <a:lumOff val="35000"/>
              <a:alpha val="17000"/>
            </a:schemeClr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50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Valsts attīstības mērķi un prioritātes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38015" y="3776663"/>
            <a:ext cx="2211982" cy="738981"/>
          </a:xfrm>
          <a:prstGeom prst="rect">
            <a:avLst/>
          </a:prstGeom>
          <a:solidFill>
            <a:schemeClr val="tx1">
              <a:lumMod val="65000"/>
              <a:lumOff val="35000"/>
              <a:alpha val="17000"/>
            </a:schemeClr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Tieša sasaiste ar valsts budžetu un ES fondiem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38015" y="4732288"/>
            <a:ext cx="2223492" cy="738981"/>
          </a:xfrm>
          <a:prstGeom prst="rect">
            <a:avLst/>
          </a:prstGeom>
          <a:solidFill>
            <a:schemeClr val="tx1">
              <a:lumMod val="65000"/>
              <a:lumOff val="35000"/>
              <a:alpha val="17000"/>
            </a:schemeClr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Nozaru </a:t>
            </a:r>
            <a:r>
              <a:rPr lang="lv-LV" sz="1400" cap="al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politku</a:t>
            </a:r>
            <a:r>
              <a:rPr lang="lv-LV" sz="140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atbilstība NAp2020</a:t>
            </a:r>
          </a:p>
        </p:txBody>
      </p:sp>
      <p:pic>
        <p:nvPicPr>
          <p:cNvPr id="20" name="Picture 1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86" y="3008918"/>
            <a:ext cx="363220" cy="363220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86" y="3859774"/>
            <a:ext cx="363220" cy="363220"/>
          </a:xfrm>
          <a:prstGeom prst="rect">
            <a:avLst/>
          </a:prstGeom>
        </p:spPr>
      </p:pic>
      <p:pic>
        <p:nvPicPr>
          <p:cNvPr id="22" name="Picture 2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86" y="4805936"/>
            <a:ext cx="363220" cy="363220"/>
          </a:xfrm>
          <a:prstGeom prst="rect">
            <a:avLst/>
          </a:prstGeom>
        </p:spPr>
      </p:pic>
      <p:pic>
        <p:nvPicPr>
          <p:cNvPr id="23" name="Picture 2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078" y="2079978"/>
            <a:ext cx="363220" cy="363220"/>
          </a:xfrm>
          <a:prstGeom prst="rect">
            <a:avLst/>
          </a:prstGeom>
        </p:spPr>
      </p:pic>
      <p:pic>
        <p:nvPicPr>
          <p:cNvPr id="25" name="Picture 2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078" y="3991059"/>
            <a:ext cx="363220" cy="363220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078" y="4987546"/>
            <a:ext cx="363220" cy="363220"/>
          </a:xfrm>
          <a:prstGeom prst="rect">
            <a:avLst/>
          </a:prstGeom>
        </p:spPr>
      </p:pic>
      <p:pic>
        <p:nvPicPr>
          <p:cNvPr id="27" name="Picture 2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078" y="3031338"/>
            <a:ext cx="363220" cy="363220"/>
          </a:xfrm>
          <a:prstGeom prst="rect">
            <a:avLst/>
          </a:prstGeom>
        </p:spPr>
      </p:pic>
      <p:sp>
        <p:nvSpPr>
          <p:cNvPr id="29" name="Title 1"/>
          <p:cNvSpPr txBox="1">
            <a:spLocks/>
          </p:cNvSpPr>
          <p:nvPr/>
        </p:nvSpPr>
        <p:spPr bwMode="auto">
          <a:xfrm>
            <a:off x="6451762" y="389903"/>
            <a:ext cx="236410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  <a:noAutofit/>
          </a:bodyPr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r>
              <a:rPr lang="lv-LV" altLang="lv-LV" sz="2400" b="1" dirty="0">
                <a:solidFill>
                  <a:srgbClr val="70AC2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NAP2027</a:t>
            </a:r>
            <a:endParaRPr lang="en-GB" altLang="lv-LV" sz="2400" b="1" dirty="0">
              <a:solidFill>
                <a:srgbClr val="70AC2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779897" y="2823166"/>
            <a:ext cx="2035968" cy="738981"/>
          </a:xfrm>
          <a:prstGeom prst="rect">
            <a:avLst/>
          </a:prstGeom>
          <a:solidFill>
            <a:schemeClr val="tx1">
              <a:lumMod val="65000"/>
              <a:lumOff val="35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cilvēka </a:t>
            </a:r>
          </a:p>
          <a:p>
            <a:pPr algn="ctr"/>
            <a:r>
              <a:rPr lang="lv-LV" sz="140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dzīves kvalitāte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7" t="-674" r="1198" b="-607"/>
          <a:stretch/>
        </p:blipFill>
        <p:spPr>
          <a:xfrm>
            <a:off x="-95347" y="-61389"/>
            <a:ext cx="9239347" cy="69737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7909" y="438377"/>
            <a:ext cx="4481110" cy="719137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lv-LV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NAP2027: KONCEPTS</a:t>
            </a:r>
          </a:p>
        </p:txBody>
      </p:sp>
      <p:sp>
        <p:nvSpPr>
          <p:cNvPr id="6" name="Rectangle 5"/>
          <p:cNvSpPr/>
          <p:nvPr/>
        </p:nvSpPr>
        <p:spPr>
          <a:xfrm>
            <a:off x="538013" y="1177424"/>
            <a:ext cx="2035968" cy="738981"/>
          </a:xfrm>
          <a:prstGeom prst="rect">
            <a:avLst/>
          </a:prstGeom>
          <a:solidFill>
            <a:schemeClr val="bg2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lv-LV" sz="1600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mērķis</a:t>
            </a:r>
          </a:p>
        </p:txBody>
      </p:sp>
      <p:sp>
        <p:nvSpPr>
          <p:cNvPr id="7" name="Rectangle 6"/>
          <p:cNvSpPr/>
          <p:nvPr/>
        </p:nvSpPr>
        <p:spPr>
          <a:xfrm>
            <a:off x="2679377" y="1157514"/>
            <a:ext cx="365688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altLang="lv-LV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stabila izaugsme un dzīves kvalitātes pieaugums ikvienam iedzīvotājam</a:t>
            </a:r>
          </a:p>
        </p:txBody>
      </p:sp>
      <p:sp>
        <p:nvSpPr>
          <p:cNvPr id="8" name="Rectangle 7"/>
          <p:cNvSpPr/>
          <p:nvPr/>
        </p:nvSpPr>
        <p:spPr>
          <a:xfrm>
            <a:off x="538013" y="2068329"/>
            <a:ext cx="2035968" cy="738981"/>
          </a:xfrm>
          <a:prstGeom prst="rect">
            <a:avLst/>
          </a:prstGeom>
          <a:solidFill>
            <a:schemeClr val="bg2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lv-LV" sz="1600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ietvars</a:t>
            </a:r>
          </a:p>
        </p:txBody>
      </p:sp>
      <p:sp>
        <p:nvSpPr>
          <p:cNvPr id="9" name="Rectangle 8"/>
          <p:cNvSpPr/>
          <p:nvPr/>
        </p:nvSpPr>
        <p:spPr>
          <a:xfrm>
            <a:off x="2679377" y="2010280"/>
            <a:ext cx="365688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altLang="lv-LV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visaptverošs prioritāšu un attīstības aspektu pārklājums, skaidri definēti nosacījumi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8013" y="3040998"/>
            <a:ext cx="2035968" cy="738981"/>
          </a:xfrm>
          <a:prstGeom prst="rect">
            <a:avLst/>
          </a:prstGeom>
          <a:solidFill>
            <a:schemeClr val="bg2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lv-LV" sz="1600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stratēģija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58668" y="3004088"/>
            <a:ext cx="381844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altLang="lv-LV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mērķu konverģence ar cilvēka un valsts prioritātēm </a:t>
            </a:r>
            <a:r>
              <a:rPr lang="lv-LV" altLang="lv-LV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 attīstības rezultatīvajiem rādītājiem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8013" y="3966050"/>
            <a:ext cx="2035968" cy="738981"/>
          </a:xfrm>
          <a:prstGeom prst="rect">
            <a:avLst/>
          </a:prstGeom>
          <a:solidFill>
            <a:schemeClr val="bg2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lv-LV" sz="1400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Jauno projektu vērtējums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58668" y="3892231"/>
            <a:ext cx="381844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altLang="lv-LV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atbilstoši ieguldījumam/ </a:t>
            </a:r>
          </a:p>
          <a:p>
            <a:r>
              <a:rPr lang="lv-LV" altLang="lv-LV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ietekmei uz attīstības rādītājiem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8013" y="4891308"/>
            <a:ext cx="2058262" cy="738981"/>
          </a:xfrm>
          <a:prstGeom prst="rect">
            <a:avLst/>
          </a:prstGeom>
          <a:solidFill>
            <a:schemeClr val="bg2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lv-LV" sz="1400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Skaidri izmērāms NAP2027 progress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79377" y="4780374"/>
            <a:ext cx="3051711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  <a:buClr>
                <a:srgbClr val="A50021"/>
              </a:buClr>
            </a:pPr>
            <a:r>
              <a:rPr lang="lv-LV" altLang="lv-LV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rādītāju kaskāde, viens integrēts mērķa rādītājs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0214" y="6478466"/>
            <a:ext cx="36535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050" dirty="0">
                <a:solidFill>
                  <a:schemeClr val="bg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‘</a:t>
            </a:r>
            <a:r>
              <a:rPr lang="lv-LV" sz="1050" dirty="0" err="1">
                <a:solidFill>
                  <a:schemeClr val="bg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Untitled</a:t>
            </a:r>
            <a:r>
              <a:rPr lang="lv-LV" sz="1050" dirty="0">
                <a:solidFill>
                  <a:schemeClr val="bg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’ Marks Rotko  Foto: Vincent </a:t>
            </a:r>
            <a:r>
              <a:rPr lang="lv-LV" sz="1050" dirty="0" err="1">
                <a:solidFill>
                  <a:schemeClr val="bg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West</a:t>
            </a:r>
            <a:r>
              <a:rPr lang="lv-LV" sz="1050" dirty="0">
                <a:solidFill>
                  <a:schemeClr val="bg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lv-LV" sz="1050" dirty="0" err="1">
                <a:solidFill>
                  <a:schemeClr val="bg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Reuters</a:t>
            </a:r>
            <a:endParaRPr lang="lv-LV" sz="1050" dirty="0">
              <a:solidFill>
                <a:schemeClr val="bg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47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="" xmlns:a16="http://schemas.microsoft.com/office/drawing/2014/main" id="{6DB4388C-CE39-4BE3-8731-CFEE50C20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r>
              <a:rPr lang="lv-LV" altLang="lv-LV" dirty="0">
                <a:solidFill>
                  <a:schemeClr val="bg2">
                    <a:lumMod val="25000"/>
                  </a:schemeClr>
                </a:solidFill>
              </a:rPr>
              <a:t>PKC </a:t>
            </a:r>
            <a:r>
              <a:rPr lang="lv-LV" altLang="lv-LV" dirty="0" smtClean="0">
                <a:solidFill>
                  <a:schemeClr val="bg2">
                    <a:lumMod val="25000"/>
                  </a:schemeClr>
                </a:solidFill>
              </a:rPr>
              <a:t>- ANNO 2011.XII </a:t>
            </a:r>
            <a:r>
              <a:rPr lang="lv-LV" altLang="lv-LV" dirty="0"/>
              <a:t/>
            </a:r>
            <a:br>
              <a:rPr lang="lv-LV" altLang="lv-LV" dirty="0"/>
            </a:br>
            <a:endParaRPr lang="lv-LV" altLang="lv-LV" dirty="0"/>
          </a:p>
        </p:txBody>
      </p:sp>
      <p:sp>
        <p:nvSpPr>
          <p:cNvPr id="16387" name="Content Placeholder 2">
            <a:extLst>
              <a:ext uri="{FF2B5EF4-FFF2-40B4-BE49-F238E27FC236}">
                <a16:creationId xmlns="" xmlns:a16="http://schemas.microsoft.com/office/drawing/2014/main" id="{DA9D80CA-16B3-46C6-96C6-F566730AB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4138" y="1429328"/>
            <a:ext cx="7332662" cy="4373563"/>
          </a:xfrm>
        </p:spPr>
        <p:txBody>
          <a:bodyPr>
            <a:normAutofit/>
          </a:bodyPr>
          <a:lstStyle/>
          <a:p>
            <a:pPr algn="just"/>
            <a:endParaRPr lang="lv-LV" altLang="lv-LV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/>
            <a:endParaRPr lang="lv-LV" altLang="lv-LV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/>
            <a:endParaRPr lang="lv-LV" altLang="lv-LV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/>
            <a:endParaRPr lang="lv-LV" altLang="lv-LV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/>
            <a:r>
              <a:rPr lang="lv-LV" altLang="lv-LV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PKC</a:t>
            </a:r>
            <a:r>
              <a:rPr lang="lv-LV" altLang="lv-LV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lv-LV" altLang="lv-LV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misija ir</a:t>
            </a:r>
            <a:r>
              <a:rPr lang="lv-LV" altLang="lv-LV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nodrošināt </a:t>
            </a:r>
            <a:r>
              <a:rPr lang="lv-LV" altLang="lv-LV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koordinētu, pierādījumos balstītu</a:t>
            </a:r>
            <a:r>
              <a:rPr lang="lv-LV" altLang="lv-LV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</a:t>
            </a:r>
            <a:r>
              <a:rPr lang="lv-LV" altLang="lv-LV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evidence-based</a:t>
            </a:r>
            <a:r>
              <a:rPr lang="lv-LV" altLang="lv-LV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 un </a:t>
            </a:r>
            <a:r>
              <a:rPr lang="lv-LV" altLang="lv-LV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ilgtspējīgu valsts attīstības plānošanu</a:t>
            </a:r>
            <a:r>
              <a:rPr lang="lv-LV" altLang="lv-LV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visām iesaistītajām pusēm sadarbojoties Latvijas attīstības mērķu noteikšanā un pakāpeniskā virzībā uz šo mērķu </a:t>
            </a:r>
            <a:r>
              <a:rPr lang="lv-LV" altLang="lv-LV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sasniegšanu</a:t>
            </a:r>
            <a:endParaRPr lang="lv-LV" altLang="lv-LV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/>
            <a:endParaRPr lang="lv-LV" altLang="lv-LV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/>
            <a:endParaRPr lang="lv-LV" altLang="lv-LV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lv-LV" altLang="lv-LV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52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Content Placeholder 4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0929" y="2068983"/>
            <a:ext cx="1066486" cy="1066486"/>
          </a:xfrm>
        </p:spPr>
      </p:pic>
      <p:sp>
        <p:nvSpPr>
          <p:cNvPr id="2" name="Rectangle 1"/>
          <p:cNvSpPr/>
          <p:nvPr/>
        </p:nvSpPr>
        <p:spPr>
          <a:xfrm>
            <a:off x="1071187" y="3224700"/>
            <a:ext cx="16176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lv-LV" sz="1400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DZIMSTĪBA un </a:t>
            </a:r>
          </a:p>
          <a:p>
            <a:pPr algn="ctr">
              <a:defRPr/>
            </a:pPr>
            <a:r>
              <a:rPr lang="lv-LV" sz="1400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dzīvildze</a:t>
            </a:r>
            <a:endParaRPr lang="lv-LV" sz="14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689" y="2064827"/>
            <a:ext cx="1053480" cy="105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79398" y="3214054"/>
            <a:ext cx="1390650" cy="54451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07000"/>
              </a:lnSpc>
              <a:defRPr/>
            </a:pPr>
            <a:r>
              <a:rPr lang="lv-LV" sz="1400" cap="all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ZInāšanas</a:t>
            </a:r>
            <a:r>
              <a:rPr lang="lv-LV" sz="1400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un prasmes</a:t>
            </a:r>
          </a:p>
        </p:txBody>
      </p:sp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338" y="2169596"/>
            <a:ext cx="931863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574895" y="3218795"/>
            <a:ext cx="1682750" cy="4984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lv-LV" sz="1400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materiālā labklājība</a:t>
            </a:r>
          </a:p>
        </p:txBody>
      </p:sp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929" y="4164830"/>
            <a:ext cx="1066486" cy="1066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101060" y="5232400"/>
            <a:ext cx="1546225" cy="54451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lv-LV" sz="1400" cap="all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DZīves</a:t>
            </a:r>
            <a:r>
              <a:rPr lang="lv-LV" sz="1400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vide</a:t>
            </a:r>
          </a:p>
        </p:txBody>
      </p:sp>
      <p:grpSp>
        <p:nvGrpSpPr>
          <p:cNvPr id="18444" name="Group 12"/>
          <p:cNvGrpSpPr>
            <a:grpSpLocks/>
          </p:cNvGrpSpPr>
          <p:nvPr/>
        </p:nvGrpSpPr>
        <p:grpSpPr bwMode="auto">
          <a:xfrm>
            <a:off x="4177505" y="4114800"/>
            <a:ext cx="1079500" cy="1108075"/>
            <a:chOff x="0" y="0"/>
            <a:chExt cx="928978" cy="942489"/>
          </a:xfrm>
        </p:grpSpPr>
        <p:pic>
          <p:nvPicPr>
            <p:cNvPr id="18448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383" y="496111"/>
              <a:ext cx="442595" cy="442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9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5294"/>
              <a:ext cx="417195" cy="417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0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800">
              <a:off x="525294" y="38911"/>
              <a:ext cx="402590" cy="402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1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83" y="0"/>
              <a:ext cx="457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445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664" y="4300537"/>
            <a:ext cx="911225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670113" y="5233926"/>
            <a:ext cx="1984369" cy="64202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lv-LV" sz="1400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Kultūra, atpūta,  sports </a:t>
            </a:r>
            <a:endParaRPr lang="lv-LV" sz="14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17745" y="5319712"/>
            <a:ext cx="1643062" cy="4572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400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Valstiskuma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400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apziņa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008062" y="404813"/>
            <a:ext cx="7418387" cy="576262"/>
          </a:xfrm>
        </p:spPr>
        <p:txBody>
          <a:bodyPr>
            <a:noAutofit/>
          </a:bodyPr>
          <a:lstStyle/>
          <a:p>
            <a:r>
              <a:rPr lang="lv-LV" altLang="lv-LV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lv-LV" altLang="lv-LV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lv-LV" altLang="lv-LV" sz="2400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NAP2027 prioritātes</a:t>
            </a:r>
            <a:r>
              <a:rPr lang="lv-LV" altLang="lv-LV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lv-LV" altLang="lv-LV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lv-LV" altLang="lv-LV" sz="24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9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 rot="20716256">
            <a:off x="1247127" y="1899266"/>
            <a:ext cx="5978714" cy="3510029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439" y="2725089"/>
            <a:ext cx="931863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395109" y="3679827"/>
            <a:ext cx="1682750" cy="4984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lv-LV" sz="1400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materiālā labklājība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008062" y="404813"/>
            <a:ext cx="7418387" cy="57626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  <a:noAutofit/>
          </a:bodyPr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altLang="lv-LV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lv-LV" altLang="lv-LV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lv-LV" altLang="lv-LV" sz="2200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cilvēka prioritāšu simbioze </a:t>
            </a:r>
          </a:p>
          <a:p>
            <a:r>
              <a:rPr lang="lv-LV" altLang="lv-LV" sz="2200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 valsts prioritātēm </a:t>
            </a:r>
            <a:r>
              <a:rPr lang="lv-LV" altLang="lv-LV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lv-LV" altLang="lv-LV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lv-LV" altLang="lv-LV" sz="22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99309" y="1971315"/>
            <a:ext cx="1422400" cy="766618"/>
          </a:xfrm>
          <a:prstGeom prst="rect">
            <a:avLst/>
          </a:prstGeom>
          <a:solidFill>
            <a:schemeClr val="tx1">
              <a:lumMod val="85000"/>
              <a:lumOff val="1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cap="all" dirty="0">
                <a:solidFill>
                  <a:srgbClr val="C1E6F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Pētniecība, inovācija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16876" y="1496292"/>
            <a:ext cx="1422400" cy="766618"/>
          </a:xfrm>
          <a:prstGeom prst="rect">
            <a:avLst/>
          </a:prstGeom>
          <a:solidFill>
            <a:schemeClr val="tx1">
              <a:lumMod val="85000"/>
              <a:lumOff val="1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cap="all" dirty="0">
                <a:solidFill>
                  <a:srgbClr val="C1E6F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Finanšu politika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82144" y="1971315"/>
            <a:ext cx="1491673" cy="766618"/>
          </a:xfrm>
          <a:prstGeom prst="rect">
            <a:avLst/>
          </a:prstGeom>
          <a:solidFill>
            <a:schemeClr val="tx1">
              <a:lumMod val="85000"/>
              <a:lumOff val="1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cap="all" dirty="0">
                <a:solidFill>
                  <a:srgbClr val="C1E6F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Investīcijas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22291" y="3117622"/>
            <a:ext cx="1422400" cy="766618"/>
          </a:xfrm>
          <a:prstGeom prst="rect">
            <a:avLst/>
          </a:prstGeom>
          <a:solidFill>
            <a:schemeClr val="tx1">
              <a:lumMod val="85000"/>
              <a:lumOff val="1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cap="all" dirty="0">
                <a:solidFill>
                  <a:srgbClr val="C1E6F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eksports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41636" y="4519222"/>
            <a:ext cx="1962726" cy="766618"/>
          </a:xfrm>
          <a:prstGeom prst="rect">
            <a:avLst/>
          </a:prstGeom>
          <a:solidFill>
            <a:schemeClr val="tx1">
              <a:lumMod val="85000"/>
              <a:lumOff val="1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cap="all" dirty="0">
                <a:solidFill>
                  <a:srgbClr val="C1E6F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Infrastruktūra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22553" y="5211910"/>
            <a:ext cx="2001771" cy="766618"/>
          </a:xfrm>
          <a:prstGeom prst="rect">
            <a:avLst/>
          </a:prstGeom>
          <a:solidFill>
            <a:schemeClr val="tx1">
              <a:lumMod val="85000"/>
              <a:lumOff val="1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cap="all" dirty="0">
                <a:solidFill>
                  <a:srgbClr val="C1E6F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Dabas resursu apsaimniekošana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32509" y="3386138"/>
            <a:ext cx="2133600" cy="766618"/>
          </a:xfrm>
          <a:prstGeom prst="rect">
            <a:avLst/>
          </a:prstGeom>
          <a:solidFill>
            <a:schemeClr val="tx1">
              <a:lumMod val="85000"/>
              <a:lumOff val="1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cap="all" dirty="0">
                <a:solidFill>
                  <a:srgbClr val="C1E6F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Uzņēmējdarbības vide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3912" y="4786314"/>
            <a:ext cx="1782197" cy="766618"/>
          </a:xfrm>
          <a:prstGeom prst="rect">
            <a:avLst/>
          </a:prstGeom>
          <a:solidFill>
            <a:schemeClr val="tx1">
              <a:lumMod val="85000"/>
              <a:lumOff val="1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cap="all" dirty="0" err="1">
                <a:solidFill>
                  <a:srgbClr val="C1E6F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digitalizācija</a:t>
            </a:r>
            <a:endParaRPr lang="lv-LV" sz="1400" cap="all" dirty="0">
              <a:solidFill>
                <a:srgbClr val="C1E6F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68501" y="4048777"/>
            <a:ext cx="764918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cap="all" dirty="0">
                <a:solidFill>
                  <a:srgbClr val="30A8C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darbs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855302" y="2745492"/>
            <a:ext cx="991316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cap="all" dirty="0">
                <a:solidFill>
                  <a:srgbClr val="30A8C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ienākumi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655612" y="3290205"/>
            <a:ext cx="1113643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cap="all" dirty="0">
                <a:solidFill>
                  <a:srgbClr val="30A8C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uzkrājumi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0214" y="6478466"/>
            <a:ext cx="16033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05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DNA </a:t>
            </a:r>
            <a:r>
              <a:rPr lang="lv-LV" sz="1050" dirty="0" err="1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Wallpaper</a:t>
            </a:r>
            <a:endParaRPr lang="lv-LV" sz="1050" dirty="0">
              <a:solidFill>
                <a:schemeClr val="bg1">
                  <a:lumMod val="9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075605" y="3881424"/>
            <a:ext cx="806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mērķis </a:t>
            </a:r>
          </a:p>
          <a:p>
            <a:pPr algn="ctr"/>
            <a:endParaRPr lang="lv-LV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lv-LV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rādītājs</a:t>
            </a:r>
          </a:p>
        </p:txBody>
      </p:sp>
      <p:sp>
        <p:nvSpPr>
          <p:cNvPr id="7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4763" y="0"/>
            <a:ext cx="9144000" cy="765175"/>
          </a:xfrm>
        </p:spPr>
        <p:txBody>
          <a:bodyPr>
            <a:normAutofit/>
          </a:bodyPr>
          <a:lstStyle/>
          <a:p>
            <a:r>
              <a:rPr lang="lv-LV" altLang="lv-LV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NAP2027 STRUKTŪRA</a:t>
            </a:r>
            <a:endParaRPr lang="lv-LV" altLang="lv-LV" sz="2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>
            <a:extLst/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57" y="3572584"/>
            <a:ext cx="1011686" cy="10702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2954" y="1346344"/>
            <a:ext cx="2004290" cy="849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100" cap="all" dirty="0">
                <a:solidFill>
                  <a:srgbClr val="30A8C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Integrēts valsts attīstības rādītājs (dzīves kvalitātes indekss)</a:t>
            </a:r>
          </a:p>
        </p:txBody>
      </p:sp>
      <p:sp>
        <p:nvSpPr>
          <p:cNvPr id="3" name="Rectangle 2"/>
          <p:cNvSpPr/>
          <p:nvPr/>
        </p:nvSpPr>
        <p:spPr>
          <a:xfrm>
            <a:off x="2437426" y="618836"/>
            <a:ext cx="914400" cy="4802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cap="all" dirty="0">
                <a:solidFill>
                  <a:srgbClr val="30A8C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mērķis</a:t>
            </a:r>
          </a:p>
        </p:txBody>
      </p:sp>
      <p:sp>
        <p:nvSpPr>
          <p:cNvPr id="8" name="Rectangle 7"/>
          <p:cNvSpPr/>
          <p:nvPr/>
        </p:nvSpPr>
        <p:spPr>
          <a:xfrm>
            <a:off x="3642915" y="635461"/>
            <a:ext cx="1731817" cy="4802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cap="all" dirty="0">
                <a:solidFill>
                  <a:srgbClr val="6CB32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 prioritātes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76332" y="700318"/>
            <a:ext cx="1339274" cy="4802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cap="all" dirty="0">
                <a:solidFill>
                  <a:srgbClr val="FD980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 rīcības virzieni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85653" y="633350"/>
            <a:ext cx="1339274" cy="4802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cap="all" dirty="0">
                <a:solidFill>
                  <a:srgbClr val="FF5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34 rādītāji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29405" y="1466331"/>
            <a:ext cx="1371601" cy="6106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100" cap="all" dirty="0">
                <a:solidFill>
                  <a:srgbClr val="6CB32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integrēti rādītāji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13167" y="1466331"/>
            <a:ext cx="1371601" cy="6106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100" cap="all" dirty="0">
                <a:solidFill>
                  <a:srgbClr val="FD980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integrēti rādītāji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96929" y="1508353"/>
            <a:ext cx="1224253" cy="535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sz="1100" cap="all" dirty="0">
              <a:solidFill>
                <a:srgbClr val="FF5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lv-LV" sz="1100" cap="all" dirty="0">
                <a:solidFill>
                  <a:srgbClr val="FF5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rādītāji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521183" y="1525693"/>
            <a:ext cx="1415218" cy="4910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100" cap="all" dirty="0">
                <a:solidFill>
                  <a:srgbClr val="FF5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Projekti,</a:t>
            </a:r>
          </a:p>
          <a:p>
            <a:pPr algn="ctr"/>
            <a:r>
              <a:rPr lang="lv-LV" sz="1100" cap="all" dirty="0">
                <a:solidFill>
                  <a:srgbClr val="FF5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rīcībpolitikas</a:t>
            </a:r>
          </a:p>
        </p:txBody>
      </p:sp>
      <p:sp>
        <p:nvSpPr>
          <p:cNvPr id="4" name="Rectangle 3"/>
          <p:cNvSpPr/>
          <p:nvPr/>
        </p:nvSpPr>
        <p:spPr>
          <a:xfrm>
            <a:off x="1925224" y="2395427"/>
            <a:ext cx="1386333" cy="4431186"/>
          </a:xfrm>
          <a:prstGeom prst="rect">
            <a:avLst/>
          </a:prstGeom>
          <a:solidFill>
            <a:srgbClr val="30A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Stabila izaugsme un dzīves kvalitātes pieaugums ikvienam iedzīvotājam</a:t>
            </a:r>
          </a:p>
          <a:p>
            <a:pPr algn="ctr"/>
            <a:endParaRPr lang="lv-LV" sz="1200" cap="al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lv-LV" sz="1200" cap="al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29031" y="2654253"/>
            <a:ext cx="1042142" cy="537551"/>
          </a:xfrm>
          <a:prstGeom prst="rect">
            <a:avLst/>
          </a:prstGeom>
          <a:solidFill>
            <a:srgbClr val="6CB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00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Dzimstība, dzīvildze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134927" y="3344351"/>
            <a:ext cx="1042142" cy="537551"/>
          </a:xfrm>
          <a:prstGeom prst="rect">
            <a:avLst/>
          </a:prstGeom>
          <a:solidFill>
            <a:srgbClr val="6CB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00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Zināšanas, prasmes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159711" y="4727954"/>
            <a:ext cx="1042142" cy="537551"/>
          </a:xfrm>
          <a:prstGeom prst="rect">
            <a:avLst/>
          </a:prstGeom>
          <a:solidFill>
            <a:srgbClr val="6CB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00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Dzīves vide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134927" y="4030356"/>
            <a:ext cx="1042142" cy="537551"/>
          </a:xfrm>
          <a:prstGeom prst="rect">
            <a:avLst/>
          </a:prstGeom>
          <a:solidFill>
            <a:srgbClr val="6CB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00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Materiālā labklājība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159711" y="5413959"/>
            <a:ext cx="1042142" cy="537551"/>
          </a:xfrm>
          <a:prstGeom prst="rect">
            <a:avLst/>
          </a:prstGeom>
          <a:solidFill>
            <a:srgbClr val="6CB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00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atpūta, Kultūra, sports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159711" y="6099964"/>
            <a:ext cx="1042142" cy="537551"/>
          </a:xfrm>
          <a:prstGeom prst="rect">
            <a:avLst/>
          </a:prstGeom>
          <a:solidFill>
            <a:srgbClr val="6CB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90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Valstiskuma apziņa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767667" y="2923028"/>
            <a:ext cx="1047940" cy="537551"/>
          </a:xfrm>
          <a:prstGeom prst="rect">
            <a:avLst/>
          </a:prstGeom>
          <a:solidFill>
            <a:srgbClr val="FD9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90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Veselīgs dzīvesveids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767666" y="2298709"/>
            <a:ext cx="1042142" cy="537551"/>
          </a:xfrm>
          <a:prstGeom prst="rect">
            <a:avLst/>
          </a:prstGeom>
          <a:solidFill>
            <a:srgbClr val="FD9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00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Dzimstība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387217" y="3414671"/>
            <a:ext cx="1199050" cy="799967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00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Paredzamais mūža ilgums </a:t>
            </a:r>
            <a:r>
              <a:rPr lang="lv-LV" sz="1000" cap="al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jaunpiedzi-mušajiem</a:t>
            </a:r>
            <a:endParaRPr lang="lv-LV" sz="1000" cap="al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407225" y="2421932"/>
            <a:ext cx="1199050" cy="678788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00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Summārais dzimstības koeficients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767667" y="3562267"/>
            <a:ext cx="1042142" cy="537551"/>
          </a:xfrm>
          <a:prstGeom prst="rect">
            <a:avLst/>
          </a:prstGeom>
          <a:solidFill>
            <a:srgbClr val="FD9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00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Veselības aprūpe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773464" y="4214638"/>
            <a:ext cx="1042142" cy="537551"/>
          </a:xfrm>
          <a:prstGeom prst="rect">
            <a:avLst/>
          </a:prstGeom>
          <a:solidFill>
            <a:srgbClr val="FD9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00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Sociālā drošība</a:t>
            </a:r>
          </a:p>
        </p:txBody>
      </p:sp>
      <p:sp>
        <p:nvSpPr>
          <p:cNvPr id="28" name="Left-Right Arrow 27"/>
          <p:cNvSpPr/>
          <p:nvPr/>
        </p:nvSpPr>
        <p:spPr>
          <a:xfrm>
            <a:off x="1154043" y="4134737"/>
            <a:ext cx="733597" cy="159802"/>
          </a:xfrm>
          <a:prstGeom prst="leftRightArrow">
            <a:avLst/>
          </a:prstGeom>
          <a:solidFill>
            <a:srgbClr val="73C5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4" name="Left-Right Arrow 33"/>
          <p:cNvSpPr/>
          <p:nvPr/>
        </p:nvSpPr>
        <p:spPr>
          <a:xfrm rot="21237042">
            <a:off x="3372184" y="3609439"/>
            <a:ext cx="704994" cy="105201"/>
          </a:xfrm>
          <a:prstGeom prst="leftRightArrow">
            <a:avLst/>
          </a:prstGeom>
          <a:solidFill>
            <a:srgbClr val="ACD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5" name="Left-Right Arrow 34"/>
          <p:cNvSpPr/>
          <p:nvPr/>
        </p:nvSpPr>
        <p:spPr>
          <a:xfrm rot="21237042">
            <a:off x="3367796" y="4331394"/>
            <a:ext cx="704994" cy="105201"/>
          </a:xfrm>
          <a:prstGeom prst="leftRightArrow">
            <a:avLst/>
          </a:prstGeom>
          <a:solidFill>
            <a:srgbClr val="ACD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6" name="Left-Right Arrow 35"/>
          <p:cNvSpPr/>
          <p:nvPr/>
        </p:nvSpPr>
        <p:spPr>
          <a:xfrm rot="21237042">
            <a:off x="3408753" y="4985319"/>
            <a:ext cx="704994" cy="105201"/>
          </a:xfrm>
          <a:prstGeom prst="leftRightArrow">
            <a:avLst/>
          </a:prstGeom>
          <a:solidFill>
            <a:srgbClr val="ACD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7" name="Left-Right Arrow 36"/>
          <p:cNvSpPr/>
          <p:nvPr/>
        </p:nvSpPr>
        <p:spPr>
          <a:xfrm rot="21237042">
            <a:off x="3401291" y="5718206"/>
            <a:ext cx="704994" cy="105201"/>
          </a:xfrm>
          <a:prstGeom prst="leftRightArrow">
            <a:avLst/>
          </a:prstGeom>
          <a:solidFill>
            <a:srgbClr val="ACD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8" name="Left-Right Arrow 37"/>
          <p:cNvSpPr/>
          <p:nvPr/>
        </p:nvSpPr>
        <p:spPr>
          <a:xfrm rot="21237042">
            <a:off x="3433335" y="6359150"/>
            <a:ext cx="704994" cy="105201"/>
          </a:xfrm>
          <a:prstGeom prst="leftRightArrow">
            <a:avLst/>
          </a:prstGeom>
          <a:solidFill>
            <a:srgbClr val="ACD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9" name="Left-Right Arrow 38"/>
          <p:cNvSpPr/>
          <p:nvPr/>
        </p:nvSpPr>
        <p:spPr>
          <a:xfrm rot="21237042">
            <a:off x="3374164" y="2698913"/>
            <a:ext cx="704994" cy="105201"/>
          </a:xfrm>
          <a:prstGeom prst="leftRightArrow">
            <a:avLst/>
          </a:prstGeom>
          <a:solidFill>
            <a:srgbClr val="ACD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2" name="Left-Right Arrow 41"/>
          <p:cNvSpPr/>
          <p:nvPr/>
        </p:nvSpPr>
        <p:spPr>
          <a:xfrm rot="20508818">
            <a:off x="5218531" y="2647236"/>
            <a:ext cx="546549" cy="94310"/>
          </a:xfrm>
          <a:prstGeom prst="leftRightArrow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3" name="Left-Right Arrow 42"/>
          <p:cNvSpPr/>
          <p:nvPr/>
        </p:nvSpPr>
        <p:spPr>
          <a:xfrm rot="1550048">
            <a:off x="5189933" y="3079799"/>
            <a:ext cx="606017" cy="84278"/>
          </a:xfrm>
          <a:prstGeom prst="leftRightArrow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4" name="Left-Right Arrow 43"/>
          <p:cNvSpPr/>
          <p:nvPr/>
        </p:nvSpPr>
        <p:spPr>
          <a:xfrm rot="3329773">
            <a:off x="5019864" y="3412174"/>
            <a:ext cx="898174" cy="97786"/>
          </a:xfrm>
          <a:prstGeom prst="leftRightArrow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5" name="Left-Right Arrow 44"/>
          <p:cNvSpPr/>
          <p:nvPr/>
        </p:nvSpPr>
        <p:spPr>
          <a:xfrm rot="4112178">
            <a:off x="4713584" y="3875687"/>
            <a:ext cx="1526422" cy="83260"/>
          </a:xfrm>
          <a:prstGeom prst="leftRightArrow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6" name="Left-Right Arrow 45"/>
          <p:cNvSpPr/>
          <p:nvPr/>
        </p:nvSpPr>
        <p:spPr>
          <a:xfrm>
            <a:off x="8690761" y="2824482"/>
            <a:ext cx="387003" cy="76653"/>
          </a:xfrm>
          <a:prstGeom prst="leftRightArrow">
            <a:avLst/>
          </a:prstGeom>
          <a:solidFill>
            <a:srgbClr val="FF9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7" name="Left-Right Arrow 46"/>
          <p:cNvSpPr/>
          <p:nvPr/>
        </p:nvSpPr>
        <p:spPr>
          <a:xfrm rot="1630532">
            <a:off x="6857536" y="3362600"/>
            <a:ext cx="481956" cy="68137"/>
          </a:xfrm>
          <a:prstGeom prst="leftRightArrow">
            <a:avLst/>
          </a:prstGeom>
          <a:solidFill>
            <a:srgbClr val="FF9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8" name="Left-Right Arrow 47"/>
          <p:cNvSpPr/>
          <p:nvPr/>
        </p:nvSpPr>
        <p:spPr>
          <a:xfrm rot="19189929">
            <a:off x="6805709" y="3683370"/>
            <a:ext cx="481956" cy="68137"/>
          </a:xfrm>
          <a:prstGeom prst="leftRightArrow">
            <a:avLst/>
          </a:prstGeom>
          <a:solidFill>
            <a:srgbClr val="FF9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9" name="Left-Right Arrow 48"/>
          <p:cNvSpPr/>
          <p:nvPr/>
        </p:nvSpPr>
        <p:spPr>
          <a:xfrm rot="831689">
            <a:off x="6809037" y="2593125"/>
            <a:ext cx="570129" cy="80040"/>
          </a:xfrm>
          <a:prstGeom prst="leftRightArrow">
            <a:avLst/>
          </a:prstGeom>
          <a:solidFill>
            <a:srgbClr val="FF9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50" name="Left-Right Arrow 49"/>
          <p:cNvSpPr/>
          <p:nvPr/>
        </p:nvSpPr>
        <p:spPr>
          <a:xfrm>
            <a:off x="6857043" y="4533590"/>
            <a:ext cx="434152" cy="77430"/>
          </a:xfrm>
          <a:prstGeom prst="leftRightArrow">
            <a:avLst/>
          </a:prstGeom>
          <a:solidFill>
            <a:srgbClr val="FF9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51" name="Left-Right Arrow 50"/>
          <p:cNvSpPr/>
          <p:nvPr/>
        </p:nvSpPr>
        <p:spPr>
          <a:xfrm rot="1155800">
            <a:off x="6822184" y="4634590"/>
            <a:ext cx="421481" cy="81975"/>
          </a:xfrm>
          <a:prstGeom prst="leftRightArrow">
            <a:avLst/>
          </a:prstGeom>
          <a:solidFill>
            <a:srgbClr val="FF9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52" name="Left-Right Arrow 51"/>
          <p:cNvSpPr/>
          <p:nvPr/>
        </p:nvSpPr>
        <p:spPr>
          <a:xfrm rot="1677630">
            <a:off x="6829290" y="3948106"/>
            <a:ext cx="421481" cy="81975"/>
          </a:xfrm>
          <a:prstGeom prst="leftRightArrow">
            <a:avLst/>
          </a:prstGeom>
          <a:solidFill>
            <a:srgbClr val="FF9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53" name="Left-Right Arrow 52"/>
          <p:cNvSpPr/>
          <p:nvPr/>
        </p:nvSpPr>
        <p:spPr>
          <a:xfrm>
            <a:off x="6871708" y="3835327"/>
            <a:ext cx="434152" cy="77430"/>
          </a:xfrm>
          <a:prstGeom prst="leftRightArrow">
            <a:avLst/>
          </a:prstGeom>
          <a:solidFill>
            <a:srgbClr val="FF9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54" name="Left-Right Arrow 53"/>
          <p:cNvSpPr/>
          <p:nvPr/>
        </p:nvSpPr>
        <p:spPr>
          <a:xfrm rot="19189929">
            <a:off x="6764796" y="4322671"/>
            <a:ext cx="670967" cy="87432"/>
          </a:xfrm>
          <a:prstGeom prst="leftRightArrow">
            <a:avLst/>
          </a:prstGeom>
          <a:solidFill>
            <a:srgbClr val="FF9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55" name="Left-Right Arrow 54"/>
          <p:cNvSpPr/>
          <p:nvPr/>
        </p:nvSpPr>
        <p:spPr>
          <a:xfrm>
            <a:off x="6868577" y="3214030"/>
            <a:ext cx="434152" cy="77430"/>
          </a:xfrm>
          <a:prstGeom prst="leftRightArrow">
            <a:avLst/>
          </a:prstGeom>
          <a:solidFill>
            <a:srgbClr val="FF9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56" name="Left-Right Arrow 55"/>
          <p:cNvSpPr/>
          <p:nvPr/>
        </p:nvSpPr>
        <p:spPr>
          <a:xfrm rot="19189929">
            <a:off x="6820222" y="3059261"/>
            <a:ext cx="481956" cy="68137"/>
          </a:xfrm>
          <a:prstGeom prst="leftRightArrow">
            <a:avLst/>
          </a:prstGeom>
          <a:solidFill>
            <a:srgbClr val="FF9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57" name="Left-Right Arrow 56"/>
          <p:cNvSpPr/>
          <p:nvPr/>
        </p:nvSpPr>
        <p:spPr>
          <a:xfrm>
            <a:off x="8690761" y="2623731"/>
            <a:ext cx="387003" cy="76653"/>
          </a:xfrm>
          <a:prstGeom prst="leftRightArrow">
            <a:avLst/>
          </a:prstGeom>
          <a:solidFill>
            <a:srgbClr val="FF9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58" name="Left-Right Arrow 57"/>
          <p:cNvSpPr/>
          <p:nvPr/>
        </p:nvSpPr>
        <p:spPr>
          <a:xfrm rot="2676689">
            <a:off x="8656355" y="3145896"/>
            <a:ext cx="458220" cy="83150"/>
          </a:xfrm>
          <a:prstGeom prst="leftRightArrow">
            <a:avLst/>
          </a:prstGeom>
          <a:solidFill>
            <a:srgbClr val="FF9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0" name="Left-Right Arrow 59"/>
          <p:cNvSpPr/>
          <p:nvPr/>
        </p:nvSpPr>
        <p:spPr>
          <a:xfrm rot="18654285">
            <a:off x="8655150" y="3509535"/>
            <a:ext cx="458220" cy="83150"/>
          </a:xfrm>
          <a:prstGeom prst="leftRightArrow">
            <a:avLst/>
          </a:prstGeom>
          <a:solidFill>
            <a:srgbClr val="FF9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grpSp>
        <p:nvGrpSpPr>
          <p:cNvPr id="30" name="Group 29"/>
          <p:cNvGrpSpPr/>
          <p:nvPr/>
        </p:nvGrpSpPr>
        <p:grpSpPr>
          <a:xfrm>
            <a:off x="5167565" y="3571164"/>
            <a:ext cx="249465" cy="180053"/>
            <a:chOff x="5167565" y="3571164"/>
            <a:chExt cx="249465" cy="180053"/>
          </a:xfrm>
        </p:grpSpPr>
        <p:sp>
          <p:nvSpPr>
            <p:cNvPr id="59" name="Left-Right Arrow 58"/>
            <p:cNvSpPr/>
            <p:nvPr/>
          </p:nvSpPr>
          <p:spPr>
            <a:xfrm rot="20001825">
              <a:off x="5167565" y="3571164"/>
              <a:ext cx="243840" cy="76653"/>
            </a:xfrm>
            <a:prstGeom prst="leftRightArrow">
              <a:avLst/>
            </a:prstGeom>
            <a:solidFill>
              <a:srgbClr val="ACDF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61" name="Left-Right Arrow 60"/>
            <p:cNvSpPr/>
            <p:nvPr/>
          </p:nvSpPr>
          <p:spPr>
            <a:xfrm rot="966272">
              <a:off x="5173190" y="3674564"/>
              <a:ext cx="243840" cy="76653"/>
            </a:xfrm>
            <a:prstGeom prst="leftRightArrow">
              <a:avLst/>
            </a:prstGeom>
            <a:solidFill>
              <a:srgbClr val="ACDF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5174234" y="4214638"/>
            <a:ext cx="249465" cy="180053"/>
            <a:chOff x="5167565" y="3571164"/>
            <a:chExt cx="249465" cy="180053"/>
          </a:xfrm>
        </p:grpSpPr>
        <p:sp>
          <p:nvSpPr>
            <p:cNvPr id="64" name="Left-Right Arrow 63"/>
            <p:cNvSpPr/>
            <p:nvPr/>
          </p:nvSpPr>
          <p:spPr>
            <a:xfrm rot="20001825">
              <a:off x="5167565" y="3571164"/>
              <a:ext cx="243840" cy="76653"/>
            </a:xfrm>
            <a:prstGeom prst="leftRightArrow">
              <a:avLst/>
            </a:prstGeom>
            <a:solidFill>
              <a:srgbClr val="ACDF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65" name="Left-Right Arrow 64"/>
            <p:cNvSpPr/>
            <p:nvPr/>
          </p:nvSpPr>
          <p:spPr>
            <a:xfrm rot="966272">
              <a:off x="5173190" y="3674564"/>
              <a:ext cx="243840" cy="76653"/>
            </a:xfrm>
            <a:prstGeom prst="leftRightArrow">
              <a:avLst/>
            </a:prstGeom>
            <a:solidFill>
              <a:srgbClr val="ACDF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201853" y="4924975"/>
            <a:ext cx="249465" cy="180053"/>
            <a:chOff x="5167565" y="3571164"/>
            <a:chExt cx="249465" cy="180053"/>
          </a:xfrm>
        </p:grpSpPr>
        <p:sp>
          <p:nvSpPr>
            <p:cNvPr id="67" name="Left-Right Arrow 66"/>
            <p:cNvSpPr/>
            <p:nvPr/>
          </p:nvSpPr>
          <p:spPr>
            <a:xfrm rot="20001825">
              <a:off x="5167565" y="3571164"/>
              <a:ext cx="243840" cy="76653"/>
            </a:xfrm>
            <a:prstGeom prst="leftRightArrow">
              <a:avLst/>
            </a:prstGeom>
            <a:solidFill>
              <a:srgbClr val="ACDF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68" name="Left-Right Arrow 67"/>
            <p:cNvSpPr/>
            <p:nvPr/>
          </p:nvSpPr>
          <p:spPr>
            <a:xfrm rot="966272">
              <a:off x="5173190" y="3674564"/>
              <a:ext cx="243840" cy="76653"/>
            </a:xfrm>
            <a:prstGeom prst="leftRightArrow">
              <a:avLst/>
            </a:prstGeom>
            <a:solidFill>
              <a:srgbClr val="ACDF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5207700" y="5591324"/>
            <a:ext cx="249465" cy="180053"/>
            <a:chOff x="5167565" y="3571164"/>
            <a:chExt cx="249465" cy="180053"/>
          </a:xfrm>
        </p:grpSpPr>
        <p:sp>
          <p:nvSpPr>
            <p:cNvPr id="70" name="Left-Right Arrow 69"/>
            <p:cNvSpPr/>
            <p:nvPr/>
          </p:nvSpPr>
          <p:spPr>
            <a:xfrm rot="20001825">
              <a:off x="5167565" y="3571164"/>
              <a:ext cx="243840" cy="76653"/>
            </a:xfrm>
            <a:prstGeom prst="leftRightArrow">
              <a:avLst/>
            </a:prstGeom>
            <a:solidFill>
              <a:srgbClr val="ACDF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71" name="Left-Right Arrow 70"/>
            <p:cNvSpPr/>
            <p:nvPr/>
          </p:nvSpPr>
          <p:spPr>
            <a:xfrm rot="966272">
              <a:off x="5173190" y="3674564"/>
              <a:ext cx="243840" cy="76653"/>
            </a:xfrm>
            <a:prstGeom prst="leftRightArrow">
              <a:avLst/>
            </a:prstGeom>
            <a:solidFill>
              <a:srgbClr val="ACDF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5210512" y="6278712"/>
            <a:ext cx="249465" cy="180053"/>
            <a:chOff x="5167565" y="3571164"/>
            <a:chExt cx="249465" cy="180053"/>
          </a:xfrm>
        </p:grpSpPr>
        <p:sp>
          <p:nvSpPr>
            <p:cNvPr id="73" name="Left-Right Arrow 72"/>
            <p:cNvSpPr/>
            <p:nvPr/>
          </p:nvSpPr>
          <p:spPr>
            <a:xfrm rot="20001825">
              <a:off x="5167565" y="3571164"/>
              <a:ext cx="243840" cy="76653"/>
            </a:xfrm>
            <a:prstGeom prst="leftRightArrow">
              <a:avLst/>
            </a:prstGeom>
            <a:solidFill>
              <a:srgbClr val="ACDF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74" name="Left-Right Arrow 73"/>
            <p:cNvSpPr/>
            <p:nvPr/>
          </p:nvSpPr>
          <p:spPr>
            <a:xfrm rot="966272">
              <a:off x="5173190" y="3674564"/>
              <a:ext cx="243840" cy="76653"/>
            </a:xfrm>
            <a:prstGeom prst="leftRightArrow">
              <a:avLst/>
            </a:prstGeom>
            <a:solidFill>
              <a:srgbClr val="ACDF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</p:grpSp>
    </p:spTree>
    <p:extLst>
      <p:ext uri="{BB962C8B-B14F-4D97-AF65-F5344CB8AC3E}">
        <p14:creationId xmlns:p14="http://schemas.microsoft.com/office/powerpoint/2010/main" val="299004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2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5818" y="381000"/>
            <a:ext cx="6700982" cy="1036642"/>
          </a:xfrm>
        </p:spPr>
        <p:txBody>
          <a:bodyPr>
            <a:normAutofit/>
          </a:bodyPr>
          <a:lstStyle/>
          <a:p>
            <a:r>
              <a:rPr lang="lv-LV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NAP2027 paveiktais un turpmākais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1425" y="2868490"/>
            <a:ext cx="242539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lv-LV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4.X </a:t>
            </a:r>
            <a:r>
              <a:rPr lang="lv-LV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Nacionālā attīstības padome atbalsta NAP2027 konceptu</a:t>
            </a:r>
            <a:endParaRPr lang="en-US" altLang="lv-LV" sz="14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466736" y="1379305"/>
            <a:ext cx="35091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lv-LV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NAP2027 izstrāde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2896566" y="4342501"/>
            <a:ext cx="182880" cy="182880"/>
          </a:xfrm>
          <a:prstGeom prst="ellips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anchor="ctr"/>
          <a:lstStyle/>
          <a:p>
            <a:pPr>
              <a:defRPr/>
            </a:pPr>
            <a:endParaRPr lang="lv-LV" kern="0">
              <a:solidFill>
                <a:sysClr val="window" lastClr="FFFFFF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00254" y="1377379"/>
            <a:ext cx="7134387" cy="2985109"/>
            <a:chOff x="-527368" y="1585793"/>
            <a:chExt cx="7339580" cy="2985109"/>
          </a:xfrm>
        </p:grpSpPr>
        <p:grpSp>
          <p:nvGrpSpPr>
            <p:cNvPr id="15" name="Group 2"/>
            <p:cNvGrpSpPr>
              <a:grpSpLocks/>
            </p:cNvGrpSpPr>
            <p:nvPr/>
          </p:nvGrpSpPr>
          <p:grpSpPr bwMode="auto">
            <a:xfrm>
              <a:off x="-527368" y="3463114"/>
              <a:ext cx="7339580" cy="1107788"/>
              <a:chOff x="1462136" y="3041974"/>
              <a:chExt cx="6120081" cy="857242"/>
            </a:xfrm>
          </p:grpSpPr>
          <p:cxnSp>
            <p:nvCxnSpPr>
              <p:cNvPr id="19" name="Straight Arrow Connector 9"/>
              <p:cNvCxnSpPr>
                <a:cxnSpLocks noChangeShapeType="1"/>
              </p:cNvCxnSpPr>
              <p:nvPr/>
            </p:nvCxnSpPr>
            <p:spPr bwMode="auto">
              <a:xfrm>
                <a:off x="1462136" y="3414847"/>
                <a:ext cx="6120081" cy="19233"/>
              </a:xfrm>
              <a:prstGeom prst="straightConnector1">
                <a:avLst/>
              </a:prstGeom>
              <a:noFill/>
              <a:ln w="76200" algn="ctr">
                <a:solidFill>
                  <a:schemeClr val="accent1"/>
                </a:solidFill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Straight Connector 12"/>
              <p:cNvCxnSpPr>
                <a:cxnSpLocks noChangeShapeType="1"/>
              </p:cNvCxnSpPr>
              <p:nvPr/>
            </p:nvCxnSpPr>
            <p:spPr bwMode="auto">
              <a:xfrm>
                <a:off x="3228352" y="3041974"/>
                <a:ext cx="0" cy="372873"/>
              </a:xfrm>
              <a:prstGeom prst="line">
                <a:avLst/>
              </a:prstGeom>
              <a:noFill/>
              <a:ln w="12700" algn="ctr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Straight Connector 15"/>
              <p:cNvCxnSpPr>
                <a:cxnSpLocks noChangeShapeType="1"/>
              </p:cNvCxnSpPr>
              <p:nvPr/>
            </p:nvCxnSpPr>
            <p:spPr bwMode="auto">
              <a:xfrm>
                <a:off x="3507049" y="3456107"/>
                <a:ext cx="0" cy="443109"/>
              </a:xfrm>
              <a:prstGeom prst="line">
                <a:avLst/>
              </a:prstGeom>
              <a:noFill/>
              <a:ln w="12700" algn="ctr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6" name="Rectangle 26"/>
            <p:cNvSpPr>
              <a:spLocks noChangeArrowheads="1"/>
            </p:cNvSpPr>
            <p:nvPr/>
          </p:nvSpPr>
          <p:spPr bwMode="auto">
            <a:xfrm>
              <a:off x="-480551" y="1590017"/>
              <a:ext cx="874195" cy="307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10000"/>
                </a:lnSpc>
                <a:spcAft>
                  <a:spcPts val="600"/>
                </a:spcAft>
              </a:pPr>
              <a:r>
                <a:rPr lang="lv-LV" altLang="lv-LV" sz="1400" b="1" dirty="0">
                  <a:solidFill>
                    <a:srgbClr val="CD9965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2018</a:t>
              </a: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1506045" y="3286423"/>
              <a:ext cx="182880" cy="182880"/>
            </a:xfrm>
            <a:prstGeom prst="ellips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lv-LV" kern="0">
                <a:solidFill>
                  <a:sysClr val="window" lastClr="FFFFFF"/>
                </a:solidFill>
              </a:endParaRPr>
            </a:p>
          </p:txBody>
        </p:sp>
        <p:sp>
          <p:nvSpPr>
            <p:cNvPr id="18" name="Rectangle 26"/>
            <p:cNvSpPr>
              <a:spLocks noChangeArrowheads="1"/>
            </p:cNvSpPr>
            <p:nvPr/>
          </p:nvSpPr>
          <p:spPr bwMode="auto">
            <a:xfrm>
              <a:off x="2008702" y="1585793"/>
              <a:ext cx="874195" cy="307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10000"/>
                </a:lnSpc>
                <a:spcAft>
                  <a:spcPts val="600"/>
                </a:spcAft>
              </a:pPr>
              <a:r>
                <a:rPr lang="lv-LV" altLang="lv-LV" sz="1400" b="1" dirty="0">
                  <a:solidFill>
                    <a:srgbClr val="CD9965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2019</a:t>
              </a:r>
            </a:p>
          </p:txBody>
        </p:sp>
      </p:grpSp>
      <p:cxnSp>
        <p:nvCxnSpPr>
          <p:cNvPr id="27" name="Straight Connector 11"/>
          <p:cNvCxnSpPr>
            <a:cxnSpLocks noChangeShapeType="1"/>
          </p:cNvCxnSpPr>
          <p:nvPr/>
        </p:nvCxnSpPr>
        <p:spPr bwMode="auto">
          <a:xfrm>
            <a:off x="6405943" y="3210188"/>
            <a:ext cx="0" cy="570872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Oval 27"/>
          <p:cNvSpPr/>
          <p:nvPr/>
        </p:nvSpPr>
        <p:spPr bwMode="auto">
          <a:xfrm>
            <a:off x="6324188" y="3078009"/>
            <a:ext cx="182880" cy="182880"/>
          </a:xfrm>
          <a:prstGeom prst="ellips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anchor="ctr"/>
          <a:lstStyle/>
          <a:p>
            <a:pPr>
              <a:defRPr/>
            </a:pPr>
            <a:endParaRPr lang="lv-LV" kern="0">
              <a:solidFill>
                <a:sysClr val="window" lastClr="FFFFFF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472654" y="4238107"/>
            <a:ext cx="52671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Paralēli darbs ar ES (budžets, politikas)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734641" y="3498675"/>
            <a:ext cx="15414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1400" dirty="0">
                <a:solidFill>
                  <a:srgbClr val="CD996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NAP2027 apstiprināšana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720" y="3796205"/>
            <a:ext cx="25053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Koncepta apspriešana ar visām iesaistītajām pusēm, pilnveide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576819" y="2549838"/>
            <a:ext cx="352938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lv-LV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Plaša ekspertīze, metodikas izstrāde, attīstības rādītāju īpatsvaru un robežvērtību definēšana, finansējuma limitu sadalījums, projektu/iniciatīvu atlase</a:t>
            </a:r>
          </a:p>
        </p:txBody>
      </p:sp>
    </p:spTree>
    <p:extLst>
      <p:ext uri="{BB962C8B-B14F-4D97-AF65-F5344CB8AC3E}">
        <p14:creationId xmlns:p14="http://schemas.microsoft.com/office/powerpoint/2010/main" val="363622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52054" y="3677805"/>
            <a:ext cx="7772400" cy="914400"/>
          </a:xfrm>
        </p:spPr>
        <p:txBody>
          <a:bodyPr/>
          <a:lstStyle/>
          <a:p>
            <a:r>
              <a:rPr lang="lv-LV" altLang="lv-LV" sz="2400" dirty="0">
                <a:solidFill>
                  <a:schemeClr val="tx1">
                    <a:lumMod val="85000"/>
                    <a:lumOff val="15000"/>
                  </a:schemeClr>
                </a:solidFill>
                <a:ea typeface="MS PGothic" panose="020B0600070205080204" pitchFamily="34" charset="-128"/>
              </a:rPr>
              <a:t>Ar atbildību par Latvijas nākotni!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700463" y="5053013"/>
            <a:ext cx="4757737" cy="639762"/>
          </a:xfrm>
        </p:spPr>
        <p:txBody>
          <a:bodyPr/>
          <a:lstStyle/>
          <a:p>
            <a:pPr algn="l">
              <a:defRPr/>
            </a:pPr>
            <a:r>
              <a:rPr lang="lv-LV" dirty="0">
                <a:solidFill>
                  <a:srgbClr val="30A8CE"/>
                </a:solidFill>
              </a:rPr>
              <a:t>www.pkc.gov.lv</a:t>
            </a:r>
          </a:p>
          <a:p>
            <a:pPr algn="l">
              <a:defRPr/>
            </a:pPr>
            <a:r>
              <a:rPr lang="lv-LV" dirty="0">
                <a:solidFill>
                  <a:schemeClr val="bg2">
                    <a:lumMod val="25000"/>
                  </a:schemeClr>
                </a:solidFill>
              </a:rPr>
              <a:t>@NAP2020 </a:t>
            </a:r>
          </a:p>
        </p:txBody>
      </p:sp>
    </p:spTree>
    <p:extLst>
      <p:ext uri="{BB962C8B-B14F-4D97-AF65-F5344CB8AC3E}">
        <p14:creationId xmlns:p14="http://schemas.microsoft.com/office/powerpoint/2010/main" val="340561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4">
            <a:extLst>
              <a:ext uri="{FF2B5EF4-FFF2-40B4-BE49-F238E27FC236}">
                <a16:creationId xmlns="" xmlns:a16="http://schemas.microsoft.com/office/drawing/2014/main" id="{33E54586-7C46-4528-B920-7D2D0236D7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7649011"/>
              </p:ext>
            </p:extLst>
          </p:nvPr>
        </p:nvGraphicFramePr>
        <p:xfrm>
          <a:off x="847725" y="1823244"/>
          <a:ext cx="7581900" cy="4291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itle 1">
            <a:extLst>
              <a:ext uri="{FF2B5EF4-FFF2-40B4-BE49-F238E27FC236}">
                <a16:creationId xmlns="" xmlns:a16="http://schemas.microsoft.com/office/drawing/2014/main" id="{1081743D-F312-4F98-9C96-CDD29ECBA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>
            <a:normAutofit/>
          </a:bodyPr>
          <a:lstStyle/>
          <a:p>
            <a:r>
              <a:rPr lang="lv-LV" altLang="lv-LV" cap="all" dirty="0">
                <a:solidFill>
                  <a:srgbClr val="404040"/>
                </a:solidFill>
              </a:rPr>
              <a:t>Institucionālais ietvars</a:t>
            </a:r>
            <a:endParaRPr lang="en-US" altLang="lv-LV" cap="all" dirty="0">
              <a:solidFill>
                <a:srgbClr val="404040"/>
              </a:solidFill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2106168" y="4156364"/>
            <a:ext cx="484632" cy="517236"/>
          </a:xfrm>
          <a:prstGeom prst="down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" name="Down Arrow 5"/>
          <p:cNvSpPr/>
          <p:nvPr/>
        </p:nvSpPr>
        <p:spPr>
          <a:xfrm>
            <a:off x="4633780" y="4156364"/>
            <a:ext cx="484632" cy="517236"/>
          </a:xfrm>
          <a:prstGeom prst="downArrow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7" name="Down Arrow 6"/>
          <p:cNvSpPr/>
          <p:nvPr/>
        </p:nvSpPr>
        <p:spPr>
          <a:xfrm>
            <a:off x="6818181" y="4156364"/>
            <a:ext cx="484632" cy="517236"/>
          </a:xfrm>
          <a:prstGeom prst="downArrow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" name="Left-Right Arrow 2"/>
          <p:cNvSpPr/>
          <p:nvPr/>
        </p:nvSpPr>
        <p:spPr>
          <a:xfrm>
            <a:off x="3595393" y="3583709"/>
            <a:ext cx="588680" cy="157018"/>
          </a:xfrm>
          <a:prstGeom prst="left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0" name="Left-Right Arrow 9"/>
          <p:cNvSpPr/>
          <p:nvPr/>
        </p:nvSpPr>
        <p:spPr>
          <a:xfrm>
            <a:off x="5638800" y="3583709"/>
            <a:ext cx="588680" cy="157018"/>
          </a:xfrm>
          <a:prstGeom prst="leftRightArrow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3" name="Up-Down Arrow 12"/>
          <p:cNvSpPr/>
          <p:nvPr/>
        </p:nvSpPr>
        <p:spPr>
          <a:xfrm>
            <a:off x="4802343" y="2406177"/>
            <a:ext cx="147505" cy="617474"/>
          </a:xfrm>
          <a:prstGeom prst="upDownArrow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6" name="Up-Down Arrow 15"/>
          <p:cNvSpPr/>
          <p:nvPr/>
        </p:nvSpPr>
        <p:spPr>
          <a:xfrm rot="2398323">
            <a:off x="2894746" y="2367856"/>
            <a:ext cx="147597" cy="733856"/>
          </a:xfrm>
          <a:prstGeom prst="upDownArrow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7" name="Up-Down Arrow 16"/>
          <p:cNvSpPr/>
          <p:nvPr/>
        </p:nvSpPr>
        <p:spPr>
          <a:xfrm rot="19031746">
            <a:off x="6351544" y="2365857"/>
            <a:ext cx="149581" cy="684441"/>
          </a:xfrm>
          <a:prstGeom prst="upDownArrow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748112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="" xmlns:a16="http://schemas.microsoft.com/office/drawing/2014/main" id="{E4290788-1AC9-4404-B0F9-96264F570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713" y="274638"/>
            <a:ext cx="6923087" cy="1143000"/>
          </a:xfrm>
        </p:spPr>
        <p:txBody>
          <a:bodyPr/>
          <a:lstStyle/>
          <a:p>
            <a:r>
              <a:rPr lang="lv-LV" altLang="lv-LV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PKC darba prioritātes</a:t>
            </a:r>
            <a:endParaRPr lang="en-GB" altLang="lv-LV" sz="2400" b="1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="" xmlns:a16="http://schemas.microsoft.com/office/drawing/2014/main" id="{0F016C21-CBDD-4B7D-BACB-B59D4D69F8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068111"/>
              </p:ext>
            </p:extLst>
          </p:nvPr>
        </p:nvGraphicFramePr>
        <p:xfrm>
          <a:off x="0" y="1556792"/>
          <a:ext cx="914400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413" name="TextBox 7">
            <a:extLst>
              <a:ext uri="{FF2B5EF4-FFF2-40B4-BE49-F238E27FC236}">
                <a16:creationId xmlns="" xmlns:a16="http://schemas.microsoft.com/office/drawing/2014/main" id="{C6FB8198-CE03-4C7F-BD9E-28816DCE7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2057405"/>
            <a:ext cx="109912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lv-LV" altLang="lv-LV" sz="1100" b="1" dirty="0">
                <a:solidFill>
                  <a:srgbClr val="6CB2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NAP īstenošana</a:t>
            </a:r>
            <a:endParaRPr lang="en-GB" altLang="lv-LV" sz="1100" b="1" dirty="0">
              <a:solidFill>
                <a:srgbClr val="6CB22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414" name="TextBox 8">
            <a:extLst>
              <a:ext uri="{FF2B5EF4-FFF2-40B4-BE49-F238E27FC236}">
                <a16:creationId xmlns="" xmlns:a16="http://schemas.microsoft.com/office/drawing/2014/main" id="{CC5DB359-5B5E-4D69-B020-DEB7091FB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121" y="3379328"/>
            <a:ext cx="115093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lv-LV" altLang="lv-LV" sz="1100" b="1" dirty="0">
                <a:solidFill>
                  <a:srgbClr val="34ABD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Sistēma</a:t>
            </a:r>
            <a:endParaRPr lang="en-GB" altLang="lv-LV" sz="1100" b="1" dirty="0">
              <a:solidFill>
                <a:srgbClr val="34ABD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415" name="TextBox 9">
            <a:extLst>
              <a:ext uri="{FF2B5EF4-FFF2-40B4-BE49-F238E27FC236}">
                <a16:creationId xmlns="" xmlns:a16="http://schemas.microsoft.com/office/drawing/2014/main" id="{4D9FDB4C-A303-47DA-8F06-CEE7E7834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121" y="4425420"/>
            <a:ext cx="115093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lv-LV" altLang="lv-LV" sz="11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Kapitāl-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lv-LV" altLang="lv-LV" sz="11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sabiedrības</a:t>
            </a:r>
            <a:endParaRPr lang="en-GB" altLang="lv-LV" sz="1100" b="1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416" name="TextBox 10">
            <a:extLst>
              <a:ext uri="{FF2B5EF4-FFF2-40B4-BE49-F238E27FC236}">
                <a16:creationId xmlns="" xmlns:a16="http://schemas.microsoft.com/office/drawing/2014/main" id="{49CCE8D0-F99C-4C78-ABCE-ABA83CB68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7950" y="5653054"/>
            <a:ext cx="1330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lv-LV" altLang="lv-LV" sz="1100" b="1" dirty="0" err="1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Pārresoru</a:t>
            </a:r>
            <a:endParaRPr lang="lv-LV" altLang="lv-LV" sz="1100" b="1" dirty="0">
              <a:solidFill>
                <a:schemeClr val="accent6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lv-LV" altLang="lv-LV" sz="11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darbi</a:t>
            </a:r>
            <a:endParaRPr lang="en-GB" altLang="lv-LV" sz="1100" b="1" dirty="0">
              <a:solidFill>
                <a:schemeClr val="accent6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57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="" xmlns:a16="http://schemas.microsoft.com/office/drawing/2014/main" id="{E680D912-6F88-440E-93DC-CDFA782E0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018" y="381000"/>
            <a:ext cx="7513782" cy="1036638"/>
          </a:xfrm>
        </p:spPr>
        <p:txBody>
          <a:bodyPr>
            <a:normAutofit/>
          </a:bodyPr>
          <a:lstStyle/>
          <a:p>
            <a:r>
              <a:rPr lang="lv-LV" altLang="lv-LV" dirty="0">
                <a:solidFill>
                  <a:srgbClr val="404040"/>
                </a:solidFill>
              </a:rPr>
              <a:t>Atsevišķi Ministru prezidenta uzdevumi</a:t>
            </a:r>
            <a:endParaRPr lang="en-US" altLang="lv-LV" dirty="0">
              <a:solidFill>
                <a:srgbClr val="40404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CD54DFFE-FE27-4E24-9F2A-FB790E589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417638"/>
            <a:ext cx="7981950" cy="527858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lv-LV" altLang="lv-LV" sz="1900" dirty="0" smtClean="0">
                <a:solidFill>
                  <a:srgbClr val="404040"/>
                </a:solidFill>
              </a:rPr>
              <a:t>Piemēram</a:t>
            </a:r>
            <a:endParaRPr lang="en-US" altLang="lv-LV" sz="1900" dirty="0">
              <a:solidFill>
                <a:srgbClr val="404040"/>
              </a:solidFill>
            </a:endParaRPr>
          </a:p>
          <a:p>
            <a:pPr marL="285750" indent="-285750">
              <a:spcBef>
                <a:spcPts val="200"/>
              </a:spcBef>
              <a:spcAft>
                <a:spcPts val="1200"/>
              </a:spcAft>
              <a:buClr>
                <a:srgbClr val="6CB22C"/>
              </a:buClr>
              <a:buFont typeface="Wingdings" panose="05000000000000000000" pitchFamily="2" charset="2"/>
              <a:buChar char="ü"/>
            </a:pPr>
            <a:r>
              <a:rPr lang="lv-LV" altLang="lv-LV" sz="1800" dirty="0">
                <a:solidFill>
                  <a:srgbClr val="404040"/>
                </a:solidFill>
              </a:rPr>
              <a:t>Demogrāfisko lietu centrs</a:t>
            </a:r>
            <a:endParaRPr lang="en-US" altLang="lv-LV" sz="1800" dirty="0">
              <a:solidFill>
                <a:srgbClr val="404040"/>
              </a:solidFill>
            </a:endParaRPr>
          </a:p>
          <a:p>
            <a:pPr marL="285750" indent="-285750">
              <a:spcBef>
                <a:spcPts val="200"/>
              </a:spcBef>
              <a:spcAft>
                <a:spcPts val="1200"/>
              </a:spcAft>
              <a:buClr>
                <a:srgbClr val="6CB22C"/>
              </a:buClr>
              <a:buFont typeface="Wingdings" panose="05000000000000000000" pitchFamily="2" charset="2"/>
              <a:buChar char="ü"/>
            </a:pPr>
            <a:r>
              <a:rPr lang="lv-LV" altLang="lv-LV" sz="1800" dirty="0">
                <a:solidFill>
                  <a:srgbClr val="404040"/>
                </a:solidFill>
              </a:rPr>
              <a:t>Nacionālās attīstības </a:t>
            </a:r>
            <a:r>
              <a:rPr lang="lv-LV" altLang="lv-LV" sz="1800" dirty="0" smtClean="0">
                <a:solidFill>
                  <a:srgbClr val="404040"/>
                </a:solidFill>
              </a:rPr>
              <a:t>padome</a:t>
            </a:r>
          </a:p>
          <a:p>
            <a:pPr marL="285750" indent="-285750">
              <a:spcBef>
                <a:spcPts val="200"/>
              </a:spcBef>
              <a:spcAft>
                <a:spcPts val="1200"/>
              </a:spcAft>
              <a:buClr>
                <a:srgbClr val="6CB22C"/>
              </a:buClr>
              <a:buFont typeface="Wingdings" panose="05000000000000000000" pitchFamily="2" charset="2"/>
              <a:buChar char="ü"/>
            </a:pPr>
            <a:r>
              <a:rPr lang="lv-LV" altLang="lv-LV" sz="1800" dirty="0" smtClean="0">
                <a:solidFill>
                  <a:srgbClr val="404040"/>
                </a:solidFill>
              </a:rPr>
              <a:t>Latvijas </a:t>
            </a:r>
            <a:r>
              <a:rPr lang="lv-LV" altLang="lv-LV" sz="1800" dirty="0">
                <a:solidFill>
                  <a:srgbClr val="404040"/>
                </a:solidFill>
              </a:rPr>
              <a:t>Pētniecības un inovācijas stratēģiskās </a:t>
            </a:r>
            <a:r>
              <a:rPr lang="lv-LV" altLang="lv-LV" sz="1800" dirty="0" smtClean="0">
                <a:solidFill>
                  <a:srgbClr val="404040"/>
                </a:solidFill>
              </a:rPr>
              <a:t>padome</a:t>
            </a:r>
          </a:p>
          <a:p>
            <a:pPr marL="285750" indent="-285750">
              <a:spcBef>
                <a:spcPts val="200"/>
              </a:spcBef>
              <a:spcAft>
                <a:spcPts val="1200"/>
              </a:spcAft>
              <a:buClr>
                <a:srgbClr val="6CB22C"/>
              </a:buClr>
              <a:buFont typeface="Wingdings" panose="05000000000000000000" pitchFamily="2" charset="2"/>
              <a:buChar char="ü"/>
            </a:pPr>
            <a:r>
              <a:rPr lang="lv-LV" altLang="lv-LV" sz="1800" dirty="0" smtClean="0">
                <a:solidFill>
                  <a:srgbClr val="404040"/>
                </a:solidFill>
              </a:rPr>
              <a:t>Bērnu </a:t>
            </a:r>
            <a:r>
              <a:rPr lang="lv-LV" altLang="lv-LV" sz="1800" dirty="0">
                <a:solidFill>
                  <a:srgbClr val="404040"/>
                </a:solidFill>
              </a:rPr>
              <a:t>ar psihes un uzvedības traucējumiem tiesību aizsardzības reforma</a:t>
            </a:r>
          </a:p>
          <a:p>
            <a:pPr marL="285750" indent="-285750">
              <a:spcBef>
                <a:spcPts val="200"/>
              </a:spcBef>
              <a:spcAft>
                <a:spcPts val="1200"/>
              </a:spcAft>
              <a:buClr>
                <a:srgbClr val="6CB22C"/>
              </a:buClr>
              <a:buFont typeface="Wingdings" panose="05000000000000000000" pitchFamily="2" charset="2"/>
              <a:buChar char="ü"/>
            </a:pPr>
            <a:r>
              <a:rPr lang="lv-LV" altLang="lv-LV" sz="1800" dirty="0" smtClean="0">
                <a:solidFill>
                  <a:srgbClr val="404040"/>
                </a:solidFill>
              </a:rPr>
              <a:t>Rīgas-Pierīgas </a:t>
            </a:r>
            <a:r>
              <a:rPr lang="lv-LV" altLang="lv-LV" sz="1800" dirty="0">
                <a:solidFill>
                  <a:srgbClr val="404040"/>
                </a:solidFill>
              </a:rPr>
              <a:t>grupas darbība (valsts/pašvaldību pakalpojumi)</a:t>
            </a:r>
          </a:p>
          <a:p>
            <a:pPr marL="285750" indent="-285750">
              <a:spcBef>
                <a:spcPts val="200"/>
              </a:spcBef>
              <a:spcAft>
                <a:spcPts val="1200"/>
              </a:spcAft>
              <a:buClr>
                <a:srgbClr val="6CB22C"/>
              </a:buClr>
              <a:buFont typeface="Wingdings" panose="05000000000000000000" pitchFamily="2" charset="2"/>
              <a:buChar char="ü"/>
            </a:pPr>
            <a:r>
              <a:rPr lang="lv-LV" altLang="lv-LV" sz="1800" dirty="0">
                <a:solidFill>
                  <a:srgbClr val="404040"/>
                </a:solidFill>
              </a:rPr>
              <a:t>Efektivitātes izvērtējumi ikgadējā budžeta pārskatīšanas ietvaros (veselības aprūpe, budžeta izdevumu izmaksu efektivitāte)</a:t>
            </a:r>
          </a:p>
          <a:p>
            <a:pPr marL="285750" indent="-285750">
              <a:spcBef>
                <a:spcPts val="200"/>
              </a:spcBef>
              <a:spcAft>
                <a:spcPts val="1200"/>
              </a:spcAft>
              <a:buClr>
                <a:srgbClr val="6CB22C"/>
              </a:buClr>
              <a:buFont typeface="Wingdings" panose="05000000000000000000" pitchFamily="2" charset="2"/>
              <a:buChar char="ü"/>
            </a:pPr>
            <a:r>
              <a:rPr lang="lv-LV" altLang="lv-LV" sz="1800" dirty="0">
                <a:solidFill>
                  <a:srgbClr val="404040"/>
                </a:solidFill>
              </a:rPr>
              <a:t>Kapitāla tirgus attīstība</a:t>
            </a:r>
          </a:p>
          <a:p>
            <a:pPr marL="285750" indent="-285750">
              <a:spcBef>
                <a:spcPts val="200"/>
              </a:spcBef>
              <a:spcAft>
                <a:spcPts val="1200"/>
              </a:spcAft>
              <a:buClr>
                <a:srgbClr val="6CB22C"/>
              </a:buClr>
              <a:buFont typeface="Wingdings" panose="05000000000000000000" pitchFamily="2" charset="2"/>
              <a:buChar char="ü"/>
            </a:pPr>
            <a:r>
              <a:rPr lang="lv-LV" altLang="lv-LV" sz="1800" dirty="0">
                <a:solidFill>
                  <a:srgbClr val="404040"/>
                </a:solidFill>
              </a:rPr>
              <a:t>Latvijas valdības un </a:t>
            </a:r>
            <a:r>
              <a:rPr lang="lv-LV" altLang="lv-LV" sz="1800" i="1" dirty="0" err="1">
                <a:solidFill>
                  <a:srgbClr val="404040"/>
                </a:solidFill>
              </a:rPr>
              <a:t>Telia</a:t>
            </a:r>
            <a:r>
              <a:rPr lang="lv-LV" altLang="lv-LV" sz="1800" dirty="0">
                <a:solidFill>
                  <a:srgbClr val="404040"/>
                </a:solidFill>
              </a:rPr>
              <a:t> sadarbības memoranda </a:t>
            </a:r>
            <a:r>
              <a:rPr lang="lv-LV" altLang="lv-LV" sz="1800" dirty="0" smtClean="0">
                <a:solidFill>
                  <a:srgbClr val="404040"/>
                </a:solidFill>
              </a:rPr>
              <a:t>īstenošana</a:t>
            </a:r>
          </a:p>
          <a:p>
            <a:pPr algn="r">
              <a:spcBef>
                <a:spcPts val="200"/>
              </a:spcBef>
              <a:spcAft>
                <a:spcPts val="1200"/>
              </a:spcAft>
              <a:buClr>
                <a:srgbClr val="6CB22C"/>
              </a:buClr>
            </a:pPr>
            <a:r>
              <a:rPr lang="lv-LV" altLang="lv-LV" sz="1800" dirty="0" smtClean="0">
                <a:solidFill>
                  <a:srgbClr val="404040"/>
                </a:solidFill>
              </a:rPr>
              <a:t>…</a:t>
            </a:r>
            <a:endParaRPr lang="en-US" altLang="lv-LV" sz="18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4497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887" y="1479501"/>
            <a:ext cx="5184648" cy="4334256"/>
          </a:xfrm>
          <a:prstGeom prst="rect">
            <a:avLst/>
          </a:prstGeom>
        </p:spPr>
      </p:pic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1279540" y="2205552"/>
            <a:ext cx="257889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703660"/>
            <a:r>
              <a:rPr lang="lv-LV" altLang="lv-LV" sz="1050" dirty="0">
                <a:solidFill>
                  <a:srgbClr val="404040"/>
                </a:solidFill>
                <a:latin typeface="Verdana" pitchFamily="34" charset="0"/>
                <a:cs typeface="Arial" charset="0"/>
              </a:rPr>
              <a:t>Latvijas ilgtspējīgas attīstības stratēģija līdz 2030. </a:t>
            </a:r>
            <a:r>
              <a:rPr lang="lv-LV" altLang="lv-LV" sz="1050" dirty="0" smtClean="0">
                <a:solidFill>
                  <a:srgbClr val="404040"/>
                </a:solidFill>
                <a:latin typeface="Verdana" pitchFamily="34" charset="0"/>
                <a:cs typeface="Arial" charset="0"/>
              </a:rPr>
              <a:t>gadam</a:t>
            </a:r>
            <a:endParaRPr lang="lv-LV" altLang="lv-LV" sz="900" dirty="0">
              <a:solidFill>
                <a:srgbClr val="40404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292" name="Rectangle 8"/>
          <p:cNvSpPr>
            <a:spLocks noChangeArrowheads="1"/>
          </p:cNvSpPr>
          <p:nvPr/>
        </p:nvSpPr>
        <p:spPr bwMode="auto">
          <a:xfrm>
            <a:off x="1597883" y="2947621"/>
            <a:ext cx="221456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703660"/>
            <a:r>
              <a:rPr lang="lv-LV" altLang="lv-LV" sz="1050" dirty="0">
                <a:solidFill>
                  <a:srgbClr val="538B21"/>
                </a:solidFill>
                <a:latin typeface="Verdana" pitchFamily="34" charset="0"/>
                <a:cs typeface="Arial" charset="0"/>
              </a:rPr>
              <a:t>Nacionālais attīstības plāns 2014.–2020. gadam </a:t>
            </a:r>
            <a:endParaRPr lang="lv-LV" altLang="lv-LV" sz="900" dirty="0">
              <a:solidFill>
                <a:srgbClr val="538B21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293" name="Rectangle 9"/>
          <p:cNvSpPr>
            <a:spLocks noChangeArrowheads="1"/>
          </p:cNvSpPr>
          <p:nvPr/>
        </p:nvSpPr>
        <p:spPr bwMode="auto">
          <a:xfrm>
            <a:off x="1659074" y="3762743"/>
            <a:ext cx="240744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703660"/>
            <a:r>
              <a:rPr lang="lv-LV" altLang="lv-LV" sz="1050" dirty="0">
                <a:solidFill>
                  <a:srgbClr val="404040"/>
                </a:solidFill>
                <a:latin typeface="Verdana" pitchFamily="34" charset="0"/>
                <a:cs typeface="Arial" charset="0"/>
              </a:rPr>
              <a:t>Valdības deklarācija</a:t>
            </a:r>
            <a:endParaRPr lang="lv-LV" altLang="lv-LV" sz="900" dirty="0">
              <a:solidFill>
                <a:srgbClr val="404040"/>
              </a:solidFill>
              <a:latin typeface="Verdana" pitchFamily="34" charset="0"/>
              <a:cs typeface="Arial" charset="0"/>
            </a:endParaRPr>
          </a:p>
        </p:txBody>
      </p:sp>
      <p:grpSp>
        <p:nvGrpSpPr>
          <p:cNvPr id="12295" name="Group 11"/>
          <p:cNvGrpSpPr>
            <a:grpSpLocks/>
          </p:cNvGrpSpPr>
          <p:nvPr/>
        </p:nvGrpSpPr>
        <p:grpSpPr bwMode="auto">
          <a:xfrm flipH="1">
            <a:off x="3942036" y="2475366"/>
            <a:ext cx="209550" cy="2990850"/>
            <a:chOff x="5210175" y="2057400"/>
            <a:chExt cx="333375" cy="291524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5543550" y="2057400"/>
              <a:ext cx="0" cy="291524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5210175" y="4972640"/>
              <a:ext cx="333375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5210175" y="2057400"/>
              <a:ext cx="333375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6" name="Isosceles Triangle 15"/>
          <p:cNvSpPr/>
          <p:nvPr/>
        </p:nvSpPr>
        <p:spPr>
          <a:xfrm rot="16200000">
            <a:off x="1167020" y="3826742"/>
            <a:ext cx="367904" cy="125919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703660">
              <a:defRPr/>
            </a:pPr>
            <a:endParaRPr lang="lv-LV" sz="1275">
              <a:solidFill>
                <a:prstClr val="white"/>
              </a:solidFill>
            </a:endParaRPr>
          </a:p>
        </p:txBody>
      </p:sp>
      <p:sp>
        <p:nvSpPr>
          <p:cNvPr id="12297" name="Title 1"/>
          <p:cNvSpPr txBox="1">
            <a:spLocks/>
          </p:cNvSpPr>
          <p:nvPr/>
        </p:nvSpPr>
        <p:spPr bwMode="auto">
          <a:xfrm>
            <a:off x="2629496" y="1268761"/>
            <a:ext cx="3800475" cy="42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0468" tIns="35234" rIns="70468" bIns="35234"/>
          <a:lstStyle>
            <a:lvl1pPr>
              <a:spcBef>
                <a:spcPct val="20000"/>
              </a:spcBef>
              <a:buFont typeface="Arial" charset="0"/>
              <a:buChar char="•"/>
              <a:defRPr sz="3300">
                <a:solidFill>
                  <a:schemeClr val="tx1"/>
                </a:solidFill>
                <a:latin typeface="Times New Roman" pitchFamily="18" charset="0"/>
              </a:defRPr>
            </a:lvl1pPr>
            <a:lvl2pPr marL="762000" indent="-292100">
              <a:spcBef>
                <a:spcPct val="20000"/>
              </a:spcBef>
              <a:buFont typeface="Arial" charset="0"/>
              <a:buChar char="–"/>
              <a:defRPr sz="2900">
                <a:solidFill>
                  <a:schemeClr val="tx1"/>
                </a:solidFill>
                <a:latin typeface="Times New Roman" pitchFamily="18" charset="0"/>
              </a:defRPr>
            </a:lvl2pPr>
            <a:lvl3pPr marL="1173163" indent="-233363">
              <a:spcBef>
                <a:spcPct val="20000"/>
              </a:spcBef>
              <a:buFont typeface="Arial" charset="0"/>
              <a:buChar char="•"/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063" indent="-233363">
              <a:spcBef>
                <a:spcPct val="20000"/>
              </a:spcBef>
              <a:buFont typeface="Arial" charset="0"/>
              <a:buChar char="–"/>
              <a:defRPr sz="1900">
                <a:solidFill>
                  <a:schemeClr val="tx1"/>
                </a:solidFill>
                <a:latin typeface="Times New Roman" pitchFamily="18" charset="0"/>
              </a:defRPr>
            </a:lvl4pPr>
            <a:lvl5pPr marL="2112963" indent="-233363">
              <a:spcBef>
                <a:spcPct val="20000"/>
              </a:spcBef>
              <a:buFont typeface="Arial" charset="0"/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5pPr>
            <a:lvl6pPr marL="25701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6pPr>
            <a:lvl7pPr marL="30273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7pPr>
            <a:lvl8pPr marL="34845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8pPr>
            <a:lvl9pPr marL="39417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703660">
              <a:spcBef>
                <a:spcPct val="0"/>
              </a:spcBef>
              <a:buNone/>
            </a:pPr>
            <a:endParaRPr lang="lv-LV" altLang="lv-LV" sz="1500" dirty="0">
              <a:solidFill>
                <a:srgbClr val="40404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298" name="Rectangle 9"/>
          <p:cNvSpPr>
            <a:spLocks noChangeArrowheads="1"/>
          </p:cNvSpPr>
          <p:nvPr/>
        </p:nvSpPr>
        <p:spPr bwMode="auto">
          <a:xfrm>
            <a:off x="1579741" y="4498430"/>
            <a:ext cx="240744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703660"/>
            <a:r>
              <a:rPr lang="lv-LV" altLang="lv-LV" sz="1050" dirty="0">
                <a:solidFill>
                  <a:srgbClr val="404040"/>
                </a:solidFill>
                <a:latin typeface="Verdana" pitchFamily="34" charset="0"/>
                <a:cs typeface="Arial" charset="0"/>
              </a:rPr>
              <a:t>Nozaru politikas </a:t>
            </a:r>
            <a:endParaRPr lang="lv-LV" altLang="lv-LV" sz="900" dirty="0">
              <a:solidFill>
                <a:srgbClr val="404040"/>
              </a:solidFill>
              <a:latin typeface="Verdana" pitchFamily="34" charset="0"/>
              <a:cs typeface="Arial" charset="0"/>
            </a:endParaRPr>
          </a:p>
        </p:txBody>
      </p:sp>
      <p:grpSp>
        <p:nvGrpSpPr>
          <p:cNvPr id="17" name="Group 11">
            <a:extLst>
              <a:ext uri="{FF2B5EF4-FFF2-40B4-BE49-F238E27FC236}">
                <a16:creationId xmlns="" xmlns:a16="http://schemas.microsoft.com/office/drawing/2014/main" id="{68FDE983-5E77-4ABF-A4D1-E56A79A92EA4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06287" y="2761901"/>
            <a:ext cx="209550" cy="2190726"/>
            <a:chOff x="5210175" y="2057400"/>
            <a:chExt cx="333375" cy="291524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0BC6E703-7908-48B6-A807-ABE873319BCD}"/>
                </a:ext>
              </a:extLst>
            </p:cNvPr>
            <p:cNvCxnSpPr/>
            <p:nvPr/>
          </p:nvCxnSpPr>
          <p:spPr>
            <a:xfrm>
              <a:off x="5543550" y="2057400"/>
              <a:ext cx="0" cy="291524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D199AFEB-9BD4-4A69-B95E-5BCE2D6FC5CE}"/>
                </a:ext>
              </a:extLst>
            </p:cNvPr>
            <p:cNvCxnSpPr/>
            <p:nvPr/>
          </p:nvCxnSpPr>
          <p:spPr>
            <a:xfrm flipH="1">
              <a:off x="5210175" y="4972640"/>
              <a:ext cx="333375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71BA3976-EFA1-43C9-91CC-7C35C033EEE6}"/>
                </a:ext>
              </a:extLst>
            </p:cNvPr>
            <p:cNvCxnSpPr/>
            <p:nvPr/>
          </p:nvCxnSpPr>
          <p:spPr>
            <a:xfrm flipH="1">
              <a:off x="5210175" y="2057400"/>
              <a:ext cx="333375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1" name="Isosceles Triangle 20">
            <a:extLst>
              <a:ext uri="{FF2B5EF4-FFF2-40B4-BE49-F238E27FC236}">
                <a16:creationId xmlns="" xmlns:a16="http://schemas.microsoft.com/office/drawing/2014/main" id="{83BC9072-5E35-484C-8D67-2AFB04B18CBB}"/>
              </a:ext>
            </a:extLst>
          </p:cNvPr>
          <p:cNvSpPr/>
          <p:nvPr/>
        </p:nvSpPr>
        <p:spPr>
          <a:xfrm rot="16200000">
            <a:off x="3541730" y="3770501"/>
            <a:ext cx="367904" cy="173527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703660">
              <a:defRPr/>
            </a:pPr>
            <a:endParaRPr lang="lv-LV" sz="1275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520B41E-BBAA-4734-A141-9E528D003110}"/>
              </a:ext>
            </a:extLst>
          </p:cNvPr>
          <p:cNvSpPr txBox="1"/>
          <p:nvPr/>
        </p:nvSpPr>
        <p:spPr>
          <a:xfrm>
            <a:off x="39032" y="3539485"/>
            <a:ext cx="1374900" cy="700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74" fontAlgn="auto">
              <a:spcBef>
                <a:spcPts val="0"/>
              </a:spcBef>
              <a:spcAft>
                <a:spcPts val="0"/>
              </a:spcAft>
            </a:pPr>
            <a:r>
              <a:rPr lang="lv-LV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Valsts </a:t>
            </a:r>
            <a:r>
              <a:rPr lang="lv-LV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b</a:t>
            </a:r>
            <a:r>
              <a:rPr lang="lv-LV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udžets</a:t>
            </a:r>
          </a:p>
          <a:p>
            <a:pPr algn="ctr" defTabSz="308074" fontAlgn="auto">
              <a:spcBef>
                <a:spcPts val="0"/>
              </a:spcBef>
              <a:spcAft>
                <a:spcPts val="0"/>
              </a:spcAft>
            </a:pPr>
            <a:r>
              <a:rPr lang="lv-LV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lv-LV" sz="1050" b="1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308074" fontAlgn="auto">
              <a:spcBef>
                <a:spcPts val="0"/>
              </a:spcBef>
              <a:spcAft>
                <a:spcPts val="0"/>
              </a:spcAft>
            </a:pPr>
            <a:r>
              <a:rPr lang="lv-LV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 fondu investīcijas</a:t>
            </a:r>
            <a:endParaRPr lang="lv-LV" sz="1050" b="1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8185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2398713" y="237332"/>
            <a:ext cx="6096000" cy="1036638"/>
          </a:xfrm>
        </p:spPr>
        <p:txBody>
          <a:bodyPr>
            <a:normAutofit/>
          </a:bodyPr>
          <a:lstStyle/>
          <a:p>
            <a:r>
              <a:rPr lang="lv-LV" altLang="lv-LV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Sasaiste ar budžetu un ES fondu investīcijām</a:t>
            </a:r>
          </a:p>
        </p:txBody>
      </p:sp>
      <p:pic>
        <p:nvPicPr>
          <p:cNvPr id="19460" name="Content Placeholder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4388" y="1219200"/>
            <a:ext cx="32004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13" y="3563938"/>
            <a:ext cx="6440487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5" b="7503"/>
          <a:stretch>
            <a:fillRect/>
          </a:stretch>
        </p:blipFill>
        <p:spPr bwMode="auto">
          <a:xfrm>
            <a:off x="6176963" y="823913"/>
            <a:ext cx="2582862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380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2185988" y="373061"/>
            <a:ext cx="6281737" cy="1036638"/>
          </a:xfrm>
        </p:spPr>
        <p:txBody>
          <a:bodyPr>
            <a:normAutofit/>
          </a:bodyPr>
          <a:lstStyle/>
          <a:p>
            <a:r>
              <a:rPr lang="lv-LV" altLang="lv-LV" sz="2000" dirty="0">
                <a:solidFill>
                  <a:srgbClr val="404040"/>
                </a:solidFill>
              </a:rPr>
              <a:t>EKONOMIKAS IZAUGSMES</a:t>
            </a:r>
            <a:br>
              <a:rPr lang="lv-LV" altLang="lv-LV" sz="2000" dirty="0">
                <a:solidFill>
                  <a:srgbClr val="404040"/>
                </a:solidFill>
              </a:rPr>
            </a:br>
            <a:r>
              <a:rPr lang="lv-LV" altLang="lv-LV" sz="2000" dirty="0">
                <a:solidFill>
                  <a:srgbClr val="404040"/>
                </a:solidFill>
              </a:rPr>
              <a:t>mērķu sasniegšanas progress</a:t>
            </a:r>
            <a:endParaRPr lang="lv-LV" altLang="en-US" sz="2000" dirty="0"/>
          </a:p>
        </p:txBody>
      </p:sp>
      <p:sp>
        <p:nvSpPr>
          <p:cNvPr id="25605" name="TextBox 2"/>
          <p:cNvSpPr txBox="1">
            <a:spLocks noChangeArrowheads="1"/>
          </p:cNvSpPr>
          <p:nvPr/>
        </p:nvSpPr>
        <p:spPr bwMode="auto">
          <a:xfrm>
            <a:off x="0" y="1781175"/>
            <a:ext cx="685800" cy="409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lv-LV" altLang="lv-LV"/>
          </a:p>
        </p:txBody>
      </p:sp>
      <p:sp>
        <p:nvSpPr>
          <p:cNvPr id="25606" name="TextBox 3"/>
          <p:cNvSpPr txBox="1">
            <a:spLocks noChangeArrowheads="1"/>
          </p:cNvSpPr>
          <p:nvPr/>
        </p:nvSpPr>
        <p:spPr bwMode="auto">
          <a:xfrm>
            <a:off x="7248525" y="1189038"/>
            <a:ext cx="1895475" cy="3825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lv-LV" altLang="lv-LV"/>
          </a:p>
        </p:txBody>
      </p:sp>
      <p:sp>
        <p:nvSpPr>
          <p:cNvPr id="25607" name="TextBox 4"/>
          <p:cNvSpPr txBox="1">
            <a:spLocks noChangeArrowheads="1"/>
          </p:cNvSpPr>
          <p:nvPr/>
        </p:nvSpPr>
        <p:spPr bwMode="auto">
          <a:xfrm>
            <a:off x="4495800" y="1266825"/>
            <a:ext cx="352425" cy="3540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lv-LV" altLang="lv-LV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5758583"/>
              </p:ext>
            </p:extLst>
          </p:nvPr>
        </p:nvGraphicFramePr>
        <p:xfrm>
          <a:off x="0" y="1781175"/>
          <a:ext cx="3758184" cy="3283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7055428"/>
              </p:ext>
            </p:extLst>
          </p:nvPr>
        </p:nvGraphicFramePr>
        <p:xfrm>
          <a:off x="3758184" y="1985962"/>
          <a:ext cx="5385816" cy="2869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8196000"/>
              </p:ext>
            </p:extLst>
          </p:nvPr>
        </p:nvGraphicFramePr>
        <p:xfrm>
          <a:off x="133350" y="5064633"/>
          <a:ext cx="8705850" cy="1669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78603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2009774" y="285750"/>
            <a:ext cx="6724651" cy="1036638"/>
          </a:xfrm>
        </p:spPr>
        <p:txBody>
          <a:bodyPr/>
          <a:lstStyle/>
          <a:p>
            <a:r>
              <a:rPr lang="lv-LV" altLang="lv-LV" sz="2000" dirty="0">
                <a:solidFill>
                  <a:srgbClr val="404040"/>
                </a:solidFill>
              </a:rPr>
              <a:t>IENĀKUMU NEVIENLĪDZĪBAS MAZINĀŠANAS mērķu sasniegšanas progress</a:t>
            </a:r>
          </a:p>
        </p:txBody>
      </p:sp>
      <p:sp>
        <p:nvSpPr>
          <p:cNvPr id="27654" name="TextBox 3"/>
          <p:cNvSpPr txBox="1">
            <a:spLocks noChangeArrowheads="1"/>
          </p:cNvSpPr>
          <p:nvPr/>
        </p:nvSpPr>
        <p:spPr bwMode="auto">
          <a:xfrm>
            <a:off x="4867275" y="1476375"/>
            <a:ext cx="4276725" cy="3540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lv-LV" altLang="lv-LV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0557587"/>
              </p:ext>
            </p:extLst>
          </p:nvPr>
        </p:nvGraphicFramePr>
        <p:xfrm>
          <a:off x="171450" y="1660136"/>
          <a:ext cx="4251036" cy="3003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6640441"/>
              </p:ext>
            </p:extLst>
          </p:nvPr>
        </p:nvGraphicFramePr>
        <p:xfrm>
          <a:off x="466725" y="4663280"/>
          <a:ext cx="8077200" cy="2194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954651"/>
              </p:ext>
            </p:extLst>
          </p:nvPr>
        </p:nvGraphicFramePr>
        <p:xfrm>
          <a:off x="4505325" y="1734547"/>
          <a:ext cx="4600575" cy="3088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65173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89_Prezentacija_templateL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tullapa_kontaktinformacij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0_Prezentacija_templateL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tullapa_kontaktinformacij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89_Prezentacija_templateLV</Template>
  <TotalTime>1963</TotalTime>
  <Words>900</Words>
  <Application>Microsoft Office PowerPoint</Application>
  <PresentationFormat>On-screen Show (4:3)</PresentationFormat>
  <Paragraphs>327</Paragraphs>
  <Slides>24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89_Prezentacija_templateLV</vt:lpstr>
      <vt:lpstr>90_Prezentacija_templateLV</vt:lpstr>
      <vt:lpstr>2021+  izvēles latvijai  </vt:lpstr>
      <vt:lpstr>PKC - ANNO 2011.XII  </vt:lpstr>
      <vt:lpstr>Institucionālais ietvars</vt:lpstr>
      <vt:lpstr>PKC darba prioritātes</vt:lpstr>
      <vt:lpstr>Atsevišķi Ministru prezidenta uzdevumi</vt:lpstr>
      <vt:lpstr>PowerPoint Presentation</vt:lpstr>
      <vt:lpstr>Sasaiste ar budžetu un ES fondu investīcijām</vt:lpstr>
      <vt:lpstr>EKONOMIKAS IZAUGSMES mērķu sasniegšanas progress</vt:lpstr>
      <vt:lpstr>IENĀKUMU NEVIENLĪDZĪBAS MAZINĀŠANAS mērķu sasniegšanas progress</vt:lpstr>
      <vt:lpstr>DEMOGRĀFIJAS  mērķu sasniegšanas progress</vt:lpstr>
      <vt:lpstr>PowerPoint Presentation</vt:lpstr>
      <vt:lpstr>Rekomendācijas Reģionālā attīstība</vt:lpstr>
      <vt:lpstr>PowerPoint Presentation</vt:lpstr>
      <vt:lpstr>Dienaskārtība 2030 ANO 17 ilgtspējīgas attīstības mērķi </vt:lpstr>
      <vt:lpstr>PowerPoint Presentation</vt:lpstr>
      <vt:lpstr>Iespēju VIENlīdzība </vt:lpstr>
      <vt:lpstr> NAP2027 loma attīstības plānošanā </vt:lpstr>
      <vt:lpstr>NAP2020</vt:lpstr>
      <vt:lpstr>NAP2027: KONCEPTS</vt:lpstr>
      <vt:lpstr> NAP2027 prioritātes </vt:lpstr>
      <vt:lpstr>PowerPoint Presentation</vt:lpstr>
      <vt:lpstr>NAP2027 STRUKTŪRA</vt:lpstr>
      <vt:lpstr>NAP2027 paveiktais un turpmākais</vt:lpstr>
      <vt:lpstr>PowerPoint Presentation</vt:lpstr>
    </vt:vector>
  </TitlesOfParts>
  <Manager>P.Vilks</Manager>
  <Company>PKC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PKC un NAP2027</dc:title>
  <dc:creator>PKC</dc:creator>
  <cp:lastModifiedBy>Vladislavs Vesperis</cp:lastModifiedBy>
  <cp:revision>166</cp:revision>
  <dcterms:created xsi:type="dcterms:W3CDTF">2014-11-20T14:46:47Z</dcterms:created>
  <dcterms:modified xsi:type="dcterms:W3CDTF">2018-11-27T13:20:12Z</dcterms:modified>
</cp:coreProperties>
</file>